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4" r:id="rId3"/>
    <p:sldId id="271" r:id="rId4"/>
    <p:sldId id="272" r:id="rId5"/>
    <p:sldId id="257" r:id="rId6"/>
    <p:sldId id="273" r:id="rId7"/>
    <p:sldId id="258" r:id="rId8"/>
    <p:sldId id="261" r:id="rId9"/>
    <p:sldId id="262" r:id="rId10"/>
    <p:sldId id="263" r:id="rId11"/>
    <p:sldId id="264" r:id="rId12"/>
    <p:sldId id="265" r:id="rId13"/>
    <p:sldId id="266" r:id="rId14"/>
    <p:sldId id="268" r:id="rId15"/>
    <p:sldId id="260" r:id="rId16"/>
    <p:sldId id="269" r:id="rId17"/>
    <p:sldId id="259" r:id="rId18"/>
    <p:sldId id="275" r:id="rId19"/>
    <p:sldId id="270" r:id="rId20"/>
    <p:sldId id="276" r:id="rId21"/>
    <p:sldId id="277" r:id="rId22"/>
    <p:sldId id="279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782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3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5E8A6B0-9B18-4C1D-A7AA-BC0A6E91AD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D4CECF1-4872-44A2-96D4-829CF613B29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252D80A-BFA4-494A-AF32-1C6F1E24A4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FA977672-02B6-4616-BBBC-2B33CD1A51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D8ECEAFD-3800-4A71-9641-AE5960EE18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07F519C1-970D-4FE3-875E-05E4DA1CD2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88CDAD3-6337-4845-92E2-7AEBE3778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8927A3-8DD3-4C00-ABD6-D1AE5A1F42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74069F-B152-4320-97B7-FFC5C6692B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EBDD33-4531-4568-9786-49E9297A49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801C0-A5F6-462D-8753-35C1321EA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3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56FB9F7-03A2-4185-AA97-1C5293BC66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941CA0-9577-435A-81D6-60F56A0025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8F22C1-C785-4E8A-80FB-4FAF37AA86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457D2-2DA9-4163-9A14-658FA8FF3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71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714C0E-2657-4030-8B13-49D5D1BC28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D2C2F5-9CF7-481A-A48A-3FC884C8BC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3A911E-8FFF-4BC4-846B-709BF1E723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389EF-F999-4767-8DE4-83822D492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01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31DE52C-B09C-4728-996C-CEBB7C383D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FA130AD-9B2B-4A03-AF80-5A9BC1BE86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373E0E9-7846-4045-9613-0B2F3AF502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C95E1-35D3-461B-B868-D791D974E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3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AE748E-5EF3-454E-95C4-EAF69FC48C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6F4A85-19BA-4FD8-8C06-CC1A260BE5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FD0681-178E-46E8-A58A-316BC9C8CC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8C5A7-3CA8-4C1B-A5F3-E58A709AF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9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EE7E4D-5152-416D-9BAA-94A4EA9CC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E76CEA-C318-44DA-9E6C-989A7ABE87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6620FC-60F5-4D8C-859F-5E96D6E98D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0DB75B-0E78-46E5-8352-388CCACB3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89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BE416F-E39A-404A-9260-04CDE460BD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4455EA-29C4-4C5C-B8F0-CB0ABCEB1C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85EB8F-78BB-4457-A4F1-9483CAF06E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4FACC-69B3-46BA-B1B1-3C41DFBDF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7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4FA2041-8A9F-4916-83E6-FE4B7EE5FF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2D42738-BD2A-4852-B36D-96CB9034DE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6C48BC7-ACC2-4A74-9118-2D618F5F16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B74CD-D814-4A2E-BD5F-29E349F23B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51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24B536-D309-48FD-8671-8B11199E6E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3D2D1FA-B3AF-433E-A530-9F30AA0D7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8564A2F-84A2-4431-B50A-40615E6B30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759BC-3190-415B-A66C-4B12C333E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87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4C38A7F-656B-4620-B4CC-DD2318D130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9B81B61-7B45-41A3-BBEC-E6644EA300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068BED9-4040-413C-A3F3-3809C40E8C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DD6F5-E46E-42D0-9215-F0474BB27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14F63D-BA85-43A5-B3FA-5DCE72A72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2515F3-B361-474D-BFA6-31BE655B46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270DF3-C5BD-4E1C-A1DB-1282EEC4FB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7C22D-EB25-4741-B611-30A49DFFC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37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87F145-C288-4C9A-AA82-E249186BE0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1BEA0E-D13A-4CD0-B2EA-FAC3E3C270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F424FB-08E7-43ED-87DF-BD53EAB30B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DB40A-FFFB-4A12-ABBE-618ABA305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59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BBCFCC5-EB7A-4E76-B26F-1E6E49876B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9317A2-5AFF-49BE-AA76-898A90D3B5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38075AF-58A9-4AB8-9357-B0AAA6D120B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9475AE8-2196-4133-B643-150BC530F0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4E67DB8-B802-4112-AF4C-53E14042AF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7B96B0D-B7C5-45B4-A5EA-80A6F484D6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A0EE3E-5722-4E4D-8FB1-EC34E6D5A9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b="1"/>
          </a:p>
        </p:txBody>
      </p:sp>
      <p:sp>
        <p:nvSpPr>
          <p:cNvPr id="3075" name="Slide Number Placeholder 5">
            <a:extLst>
              <a:ext uri="{FF2B5EF4-FFF2-40B4-BE49-F238E27FC236}">
                <a16:creationId xmlns:a16="http://schemas.microsoft.com/office/drawing/2014/main" id="{573EC1C2-BC7D-4D6D-9E6E-6EBEF22F3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0A5576-12C0-4DA6-8180-0566CD648780}" type="slidenum">
              <a:rPr lang="en-US" altLang="en-US" sz="1400" b="1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b="1"/>
          </a:p>
        </p:txBody>
      </p:sp>
      <p:sp>
        <p:nvSpPr>
          <p:cNvPr id="3076" name="Rectangle 2">
            <a:extLst>
              <a:ext uri="{FF2B5EF4-FFF2-40B4-BE49-F238E27FC236}">
                <a16:creationId xmlns:a16="http://schemas.microsoft.com/office/drawing/2014/main" id="{83C3DD80-763A-4969-96B5-80FF5A50EA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n-US" altLang="en-US" sz="4400" b="1"/>
              <a:t>INTRODUCTION TO TELEPHONY</a:t>
            </a:r>
          </a:p>
        </p:txBody>
      </p:sp>
      <p:sp>
        <p:nvSpPr>
          <p:cNvPr id="3077" name="Rectangle 3">
            <a:extLst>
              <a:ext uri="{FF2B5EF4-FFF2-40B4-BE49-F238E27FC236}">
                <a16:creationId xmlns:a16="http://schemas.microsoft.com/office/drawing/2014/main" id="{5A85201A-19E1-4481-9BDD-42F641C35AE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92625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b="1" dirty="0"/>
              <a:t>EEEN 464 – DIGITAL COMMUNICATION</a:t>
            </a:r>
          </a:p>
          <a:p>
            <a:pPr eaLnBrk="1" hangingPunct="1"/>
            <a:r>
              <a:rPr lang="en-US" altLang="en-US" b="1" dirty="0"/>
              <a:t>Tuesday, June 3,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6902F1A1-3066-489E-B291-0C4C8D21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B41FFE-74DD-462F-A078-CFE091411DF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E8C11E32-98BD-4582-83FD-405FFF1B7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23813"/>
            <a:ext cx="9144000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DIALING</a:t>
            </a:r>
          </a:p>
        </p:txBody>
      </p:sp>
      <p:pic>
        <p:nvPicPr>
          <p:cNvPr id="11268" name="Picture 5" descr="telephone type 330 dialling circuit">
            <a:extLst>
              <a:ext uri="{FF2B5EF4-FFF2-40B4-BE49-F238E27FC236}">
                <a16:creationId xmlns:a16="http://schemas.microsoft.com/office/drawing/2014/main" id="{6609FB9C-8488-4BA1-8B4A-53E2ECAE832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600200"/>
            <a:ext cx="3733800" cy="464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9" name="Text Box 7">
            <a:extLst>
              <a:ext uri="{FF2B5EF4-FFF2-40B4-BE49-F238E27FC236}">
                <a16:creationId xmlns:a16="http://schemas.microsoft.com/office/drawing/2014/main" id="{6B245D5A-1CD5-4316-8F91-B29D2AC77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447800"/>
            <a:ext cx="4419600" cy="429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400"/>
              <a:t>The rotary dial transmits number to the exchange as a sequence of pulses by repeatedly making and breaking the line.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400"/>
              <a:t>The series RC network connected across the impulse contacts modifies the pulse shape, prevents arcing at the contacts and also mutes the bell.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578680D5-DAEE-4B0D-B1C9-1809ABD2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8DD324B-7B62-4FF9-A5D9-E3C8D20430C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4981520E-221B-4E48-A776-54F8F21A12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6042"/>
            <a:ext cx="9144000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PULSE TIMING DIAGRAM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AA4EFFC-D3D9-4F30-8083-EB17B31A57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The dial is supposed to deliver 10 pulses per second (but the exchange equipment was designed to accept anything between 7 and 12 pulses/sec) at a make/break ratio of 1:2.</a:t>
            </a:r>
            <a:r>
              <a:rPr lang="en-US" altLang="en-US" sz="1800"/>
              <a:t> </a:t>
            </a:r>
          </a:p>
        </p:txBody>
      </p:sp>
      <p:pic>
        <p:nvPicPr>
          <p:cNvPr id="12293" name="Picture 5" descr="pulse train">
            <a:extLst>
              <a:ext uri="{FF2B5EF4-FFF2-40B4-BE49-F238E27FC236}">
                <a16:creationId xmlns:a16="http://schemas.microsoft.com/office/drawing/2014/main" id="{3EBB57AF-051D-47CA-8F42-FCB7CA5249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438400"/>
            <a:ext cx="7391400" cy="26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Rectangle 7">
            <a:extLst>
              <a:ext uri="{FF2B5EF4-FFF2-40B4-BE49-F238E27FC236}">
                <a16:creationId xmlns:a16="http://schemas.microsoft.com/office/drawing/2014/main" id="{0D5B544A-4F6C-43AA-B992-A64420E22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410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90600" indent="-5334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52600" indent="-381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209800" indent="-381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670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242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814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86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AutoNum type="arabicPeriod" startAt="2"/>
            </a:pPr>
            <a:r>
              <a:rPr lang="en-US" altLang="en-US" sz="2000"/>
              <a:t>The actual value of line current flowing would depend on the length of the line back to the exchange and the state of the exchange battery(35 to 140 mA).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EFC70EA3-095F-4417-9FD7-F02A4969D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CE2709F-221B-4078-BF3B-C9E1971C34D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DDCDCF9E-2195-4D12-B575-9CB4103A1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HOLDING CIRCUIT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7A959F87-D833-43D2-817E-E8411FDC8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95800" y="1600200"/>
            <a:ext cx="4191000" cy="4525963"/>
          </a:xfrm>
        </p:spPr>
        <p:txBody>
          <a:bodyPr/>
          <a:lstStyle/>
          <a:p>
            <a:pPr marL="609600" indent="-609600" eaLnBrk="1" hangingPunct="1">
              <a:buClr>
                <a:srgbClr val="FF0000"/>
              </a:buClr>
              <a:buFontTx/>
              <a:buAutoNum type="arabicPeriod"/>
            </a:pPr>
            <a:r>
              <a:rPr lang="en-US" altLang="en-US" sz="2800"/>
              <a:t>When the user picks up the handset, current begins to flow in the line. The 'A' relay at the exchange operates.</a:t>
            </a:r>
          </a:p>
          <a:p>
            <a:pPr marL="609600" indent="-609600" eaLnBrk="1" hangingPunct="1">
              <a:buClr>
                <a:srgbClr val="FF0000"/>
              </a:buClr>
              <a:buFontTx/>
              <a:buAutoNum type="arabicPeriod"/>
            </a:pPr>
            <a:r>
              <a:rPr lang="en-US" altLang="en-US" sz="2800"/>
              <a:t>When the call ends, relay is  released.</a:t>
            </a:r>
          </a:p>
        </p:txBody>
      </p:sp>
      <p:pic>
        <p:nvPicPr>
          <p:cNvPr id="13317" name="Picture 5" descr="telephone type 330 holding loop">
            <a:extLst>
              <a:ext uri="{FF2B5EF4-FFF2-40B4-BE49-F238E27FC236}">
                <a16:creationId xmlns:a16="http://schemas.microsoft.com/office/drawing/2014/main" id="{9B09DFBF-41FA-45B7-BE8F-799313F81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380682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36C500C0-AFCA-49F3-95C1-53D98DF0A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AC81A5F-EEF5-4A46-A25C-B3DC0CBAAED3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18195964-BD74-417D-8AFF-BE546A6321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68363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THE SPEECH CIRCUIT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448CAD13-E7C0-4B50-8B37-23DD1973C9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0" y="1171575"/>
            <a:ext cx="3810000" cy="5257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rgbClr val="FF0000"/>
              </a:buClr>
              <a:buFontTx/>
              <a:buNone/>
              <a:defRPr/>
            </a:pPr>
            <a:r>
              <a:rPr lang="en-US" altLang="en-US" sz="2800" b="1" u="sng" dirty="0"/>
              <a:t>Functions:</a:t>
            </a:r>
          </a:p>
          <a:p>
            <a:pPr marL="457200" indent="-457200" eaLnBrk="1" hangingPunct="1">
              <a:lnSpc>
                <a:spcPct val="90000"/>
              </a:lnSpc>
              <a:buClr>
                <a:srgbClr val="FF0000"/>
              </a:buClr>
              <a:buFontTx/>
              <a:buAutoNum type="arabicPeriod"/>
              <a:defRPr/>
            </a:pPr>
            <a:r>
              <a:rPr lang="en-US" altLang="en-US" sz="2800" dirty="0"/>
              <a:t>Move all the signal power generated in the microphone out to the line.</a:t>
            </a:r>
          </a:p>
          <a:p>
            <a:pPr marL="457200" indent="-457200" eaLnBrk="1" hangingPunct="1">
              <a:lnSpc>
                <a:spcPct val="90000"/>
              </a:lnSpc>
              <a:buClr>
                <a:srgbClr val="FF0000"/>
              </a:buClr>
              <a:buFontTx/>
              <a:buAutoNum type="arabicPeriod"/>
              <a:defRPr/>
            </a:pPr>
            <a:r>
              <a:rPr lang="en-US" altLang="en-US" sz="2800" dirty="0"/>
              <a:t>Move all the signal power delivered by the line into the receiver.</a:t>
            </a:r>
          </a:p>
          <a:p>
            <a:pPr marL="457200" indent="-457200" eaLnBrk="1" hangingPunct="1">
              <a:lnSpc>
                <a:spcPct val="90000"/>
              </a:lnSpc>
              <a:buClr>
                <a:srgbClr val="FF0000"/>
              </a:buClr>
              <a:buFontTx/>
              <a:buAutoNum type="arabicPeriod"/>
              <a:defRPr/>
            </a:pPr>
            <a:r>
              <a:rPr lang="en-US" altLang="en-US" sz="2800" dirty="0"/>
              <a:t>Prevent any power being generated by the microphone from reaching the receiver.</a:t>
            </a:r>
          </a:p>
          <a:p>
            <a:pPr marL="457200" indent="-457200" eaLnBrk="1" hangingPunct="1">
              <a:lnSpc>
                <a:spcPct val="90000"/>
              </a:lnSpc>
              <a:defRPr/>
            </a:pPr>
            <a:endParaRPr lang="en-US" altLang="en-US" sz="2800" dirty="0"/>
          </a:p>
        </p:txBody>
      </p:sp>
      <p:pic>
        <p:nvPicPr>
          <p:cNvPr id="14341" name="Picture 5" descr="telephone type 330 speech circuit">
            <a:extLst>
              <a:ext uri="{FF2B5EF4-FFF2-40B4-BE49-F238E27FC236}">
                <a16:creationId xmlns:a16="http://schemas.microsoft.com/office/drawing/2014/main" id="{F292CDA3-F63D-4CFC-A99D-A7A6D55FE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47800"/>
            <a:ext cx="4191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6">
            <a:extLst>
              <a:ext uri="{FF2B5EF4-FFF2-40B4-BE49-F238E27FC236}">
                <a16:creationId xmlns:a16="http://schemas.microsoft.com/office/drawing/2014/main" id="{AA942857-6297-4E28-9F1F-EA058BE6B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31FFAA-B1CF-43D5-A27D-A99C889FCB5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EF17E74-1C3E-4C01-B12D-9C000AF57E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9050" y="-28575"/>
            <a:ext cx="9163050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DIAL/TOUCH-TONE PHONE</a:t>
            </a:r>
          </a:p>
        </p:txBody>
      </p:sp>
      <p:grpSp>
        <p:nvGrpSpPr>
          <p:cNvPr id="15364" name="Group 2">
            <a:extLst>
              <a:ext uri="{FF2B5EF4-FFF2-40B4-BE49-F238E27FC236}">
                <a16:creationId xmlns:a16="http://schemas.microsoft.com/office/drawing/2014/main" id="{70513405-F4F1-4AE8-A639-6706ABE7AC2A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133600"/>
            <a:ext cx="3486150" cy="4127500"/>
            <a:chOff x="914400" y="2133600"/>
            <a:chExt cx="3486150" cy="4126945"/>
          </a:xfrm>
        </p:grpSpPr>
        <p:pic>
          <p:nvPicPr>
            <p:cNvPr id="15368" name="Picture 4" descr="BT776_Compact_Jubilee_Telephone_Dial">
              <a:extLst>
                <a:ext uri="{FF2B5EF4-FFF2-40B4-BE49-F238E27FC236}">
                  <a16:creationId xmlns:a16="http://schemas.microsoft.com/office/drawing/2014/main" id="{9EB788B9-857F-4A3B-8662-B6B3993A06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2133600"/>
              <a:ext cx="3486150" cy="35734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5369" name="TextBox 1">
              <a:extLst>
                <a:ext uri="{FF2B5EF4-FFF2-40B4-BE49-F238E27FC236}">
                  <a16:creationId xmlns:a16="http://schemas.microsoft.com/office/drawing/2014/main" id="{850F23D3-44F0-446F-8F23-442465CC21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5891213"/>
              <a:ext cx="31813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b="1"/>
                <a:t>Dial-Pulse Phone </a:t>
              </a:r>
            </a:p>
          </p:txBody>
        </p:sp>
      </p:grpSp>
      <p:grpSp>
        <p:nvGrpSpPr>
          <p:cNvPr id="15365" name="Group 3">
            <a:extLst>
              <a:ext uri="{FF2B5EF4-FFF2-40B4-BE49-F238E27FC236}">
                <a16:creationId xmlns:a16="http://schemas.microsoft.com/office/drawing/2014/main" id="{81A00FE3-4E5D-4F2F-8697-6EFD48E81253}"/>
              </a:ext>
            </a:extLst>
          </p:cNvPr>
          <p:cNvGrpSpPr>
            <a:grpSpLocks/>
          </p:cNvGrpSpPr>
          <p:nvPr/>
        </p:nvGrpSpPr>
        <p:grpSpPr bwMode="auto">
          <a:xfrm>
            <a:off x="4962525" y="2224088"/>
            <a:ext cx="3724275" cy="4111625"/>
            <a:chOff x="4962525" y="2224088"/>
            <a:chExt cx="3724275" cy="4111586"/>
          </a:xfrm>
        </p:grpSpPr>
        <p:pic>
          <p:nvPicPr>
            <p:cNvPr id="15366" name="Picture 7" descr="ANd9GcQ4d3xSkDr4XzhzaktlRXVlGoaQBVkOIL6E5krFF8YcOw2lCz1AXIVm1lc-">
              <a:extLst>
                <a:ext uri="{FF2B5EF4-FFF2-40B4-BE49-F238E27FC236}">
                  <a16:creationId xmlns:a16="http://schemas.microsoft.com/office/drawing/2014/main" id="{A6F8F5B1-CDB4-4BD4-BA07-2BF6C657BC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9200" y="2224088"/>
              <a:ext cx="3657600" cy="3657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5367" name="TextBox 6">
              <a:extLst>
                <a:ext uri="{FF2B5EF4-FFF2-40B4-BE49-F238E27FC236}">
                  <a16:creationId xmlns:a16="http://schemas.microsoft.com/office/drawing/2014/main" id="{B9B65508-3C47-459C-9E82-116AEEE210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2525" y="5966342"/>
              <a:ext cx="31813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b="1"/>
                <a:t>Touch Tone Phone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2F4EE7D5-DC5B-4450-A38C-33F6302B05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4288"/>
            <a:ext cx="9144000" cy="1143001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</a:rPr>
              <a:t>TOUCH TONE  TELEPHONE</a:t>
            </a:r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03708742-F8F1-4821-BE25-B2AF7E8B4E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8288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89" name="Line 7">
            <a:extLst>
              <a:ext uri="{FF2B5EF4-FFF2-40B4-BE49-F238E27FC236}">
                <a16:creationId xmlns:a16="http://schemas.microsoft.com/office/drawing/2014/main" id="{E812579F-BD88-40A8-BF90-C44A02978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8288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0" name="Line 8">
            <a:extLst>
              <a:ext uri="{FF2B5EF4-FFF2-40B4-BE49-F238E27FC236}">
                <a16:creationId xmlns:a16="http://schemas.microsoft.com/office/drawing/2014/main" id="{A9AB1C07-5D36-49DF-8D3D-37C47E326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18288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1" name="Line 9">
            <a:extLst>
              <a:ext uri="{FF2B5EF4-FFF2-40B4-BE49-F238E27FC236}">
                <a16:creationId xmlns:a16="http://schemas.microsoft.com/office/drawing/2014/main" id="{8AD629A3-DCCA-4D82-8A81-ACA492B080EC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4384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2" name="Line 18">
            <a:extLst>
              <a:ext uri="{FF2B5EF4-FFF2-40B4-BE49-F238E27FC236}">
                <a16:creationId xmlns:a16="http://schemas.microsoft.com/office/drawing/2014/main" id="{76E81937-F6D3-404E-967E-10964D0D808C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4290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3" name="Line 19">
            <a:extLst>
              <a:ext uri="{FF2B5EF4-FFF2-40B4-BE49-F238E27FC236}">
                <a16:creationId xmlns:a16="http://schemas.microsoft.com/office/drawing/2014/main" id="{E268367E-5031-4783-9246-0511060B92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419600"/>
            <a:ext cx="7086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4" name="Line 20">
            <a:extLst>
              <a:ext uri="{FF2B5EF4-FFF2-40B4-BE49-F238E27FC236}">
                <a16:creationId xmlns:a16="http://schemas.microsoft.com/office/drawing/2014/main" id="{11245A1D-531A-4632-817F-9DD9E0C4835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410200"/>
            <a:ext cx="701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6395" name="Group 23">
            <a:extLst>
              <a:ext uri="{FF2B5EF4-FFF2-40B4-BE49-F238E27FC236}">
                <a16:creationId xmlns:a16="http://schemas.microsoft.com/office/drawing/2014/main" id="{3211855A-B05E-4D16-89BD-1AAF517F4688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2133600"/>
            <a:ext cx="685800" cy="685800"/>
            <a:chOff x="5136" y="1776"/>
            <a:chExt cx="432" cy="432"/>
          </a:xfrm>
        </p:grpSpPr>
        <p:sp>
          <p:nvSpPr>
            <p:cNvPr id="16438" name="Rectangle 22">
              <a:extLst>
                <a:ext uri="{FF2B5EF4-FFF2-40B4-BE49-F238E27FC236}">
                  <a16:creationId xmlns:a16="http://schemas.microsoft.com/office/drawing/2014/main" id="{8D057DCF-8333-42E4-8375-B637BC6EC4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39" name="Text Box 21">
              <a:extLst>
                <a:ext uri="{FF2B5EF4-FFF2-40B4-BE49-F238E27FC236}">
                  <a16:creationId xmlns:a16="http://schemas.microsoft.com/office/drawing/2014/main" id="{A8AD62E5-0BFD-49D5-AC42-CE06F26DEB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1</a:t>
              </a:r>
            </a:p>
          </p:txBody>
        </p:sp>
      </p:grpSp>
      <p:grpSp>
        <p:nvGrpSpPr>
          <p:cNvPr id="16396" name="Group 25">
            <a:extLst>
              <a:ext uri="{FF2B5EF4-FFF2-40B4-BE49-F238E27FC236}">
                <a16:creationId xmlns:a16="http://schemas.microsoft.com/office/drawing/2014/main" id="{9333E072-6F99-456C-AB41-42BE15DCB8B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2133600"/>
            <a:ext cx="685800" cy="685800"/>
            <a:chOff x="5136" y="1776"/>
            <a:chExt cx="432" cy="432"/>
          </a:xfrm>
        </p:grpSpPr>
        <p:sp>
          <p:nvSpPr>
            <p:cNvPr id="16436" name="Rectangle 26">
              <a:extLst>
                <a:ext uri="{FF2B5EF4-FFF2-40B4-BE49-F238E27FC236}">
                  <a16:creationId xmlns:a16="http://schemas.microsoft.com/office/drawing/2014/main" id="{5933793C-C20D-47AA-BDF1-A6559C640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37" name="Text Box 27">
              <a:extLst>
                <a:ext uri="{FF2B5EF4-FFF2-40B4-BE49-F238E27FC236}">
                  <a16:creationId xmlns:a16="http://schemas.microsoft.com/office/drawing/2014/main" id="{315899C2-4AF3-4E13-BDCD-AFFBFE4B6B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2</a:t>
              </a:r>
            </a:p>
          </p:txBody>
        </p:sp>
      </p:grpSp>
      <p:grpSp>
        <p:nvGrpSpPr>
          <p:cNvPr id="16397" name="Group 31">
            <a:extLst>
              <a:ext uri="{FF2B5EF4-FFF2-40B4-BE49-F238E27FC236}">
                <a16:creationId xmlns:a16="http://schemas.microsoft.com/office/drawing/2014/main" id="{96BA7790-6FB6-4413-AF5A-69D6B1A56C37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124200"/>
            <a:ext cx="685800" cy="685800"/>
            <a:chOff x="5136" y="1776"/>
            <a:chExt cx="432" cy="432"/>
          </a:xfrm>
        </p:grpSpPr>
        <p:sp>
          <p:nvSpPr>
            <p:cNvPr id="16434" name="Rectangle 32">
              <a:extLst>
                <a:ext uri="{FF2B5EF4-FFF2-40B4-BE49-F238E27FC236}">
                  <a16:creationId xmlns:a16="http://schemas.microsoft.com/office/drawing/2014/main" id="{4EE15B0C-0882-45AE-95E4-0E0745D4B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35" name="Text Box 33">
              <a:extLst>
                <a:ext uri="{FF2B5EF4-FFF2-40B4-BE49-F238E27FC236}">
                  <a16:creationId xmlns:a16="http://schemas.microsoft.com/office/drawing/2014/main" id="{DF593CF9-2AD6-482D-8765-C8A977FF54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4</a:t>
              </a:r>
            </a:p>
          </p:txBody>
        </p:sp>
      </p:grpSp>
      <p:grpSp>
        <p:nvGrpSpPr>
          <p:cNvPr id="16398" name="Group 28">
            <a:extLst>
              <a:ext uri="{FF2B5EF4-FFF2-40B4-BE49-F238E27FC236}">
                <a16:creationId xmlns:a16="http://schemas.microsoft.com/office/drawing/2014/main" id="{B3A33EEB-A5F3-40EB-A169-A2F685585888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2133600"/>
            <a:ext cx="685800" cy="685800"/>
            <a:chOff x="5136" y="1776"/>
            <a:chExt cx="432" cy="432"/>
          </a:xfrm>
        </p:grpSpPr>
        <p:sp>
          <p:nvSpPr>
            <p:cNvPr id="16432" name="Rectangle 29">
              <a:extLst>
                <a:ext uri="{FF2B5EF4-FFF2-40B4-BE49-F238E27FC236}">
                  <a16:creationId xmlns:a16="http://schemas.microsoft.com/office/drawing/2014/main" id="{8C8DE288-CA85-4E06-BBCC-88C78F98C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33" name="Text Box 30">
              <a:extLst>
                <a:ext uri="{FF2B5EF4-FFF2-40B4-BE49-F238E27FC236}">
                  <a16:creationId xmlns:a16="http://schemas.microsoft.com/office/drawing/2014/main" id="{32D486BC-2DC0-4D55-80F4-91E980B74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3</a:t>
              </a:r>
            </a:p>
          </p:txBody>
        </p:sp>
      </p:grpSp>
      <p:grpSp>
        <p:nvGrpSpPr>
          <p:cNvPr id="16399" name="Group 34">
            <a:extLst>
              <a:ext uri="{FF2B5EF4-FFF2-40B4-BE49-F238E27FC236}">
                <a16:creationId xmlns:a16="http://schemas.microsoft.com/office/drawing/2014/main" id="{78A98895-5011-40F1-8ED9-6917C6F0DBB5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124200"/>
            <a:ext cx="685800" cy="685800"/>
            <a:chOff x="5136" y="1776"/>
            <a:chExt cx="432" cy="432"/>
          </a:xfrm>
        </p:grpSpPr>
        <p:sp>
          <p:nvSpPr>
            <p:cNvPr id="16430" name="Rectangle 35">
              <a:extLst>
                <a:ext uri="{FF2B5EF4-FFF2-40B4-BE49-F238E27FC236}">
                  <a16:creationId xmlns:a16="http://schemas.microsoft.com/office/drawing/2014/main" id="{8074ED2B-7775-45E5-899A-3695FBC68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31" name="Text Box 36">
              <a:extLst>
                <a:ext uri="{FF2B5EF4-FFF2-40B4-BE49-F238E27FC236}">
                  <a16:creationId xmlns:a16="http://schemas.microsoft.com/office/drawing/2014/main" id="{6189E177-EDEC-436B-8E94-CEF1A931A9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5</a:t>
              </a:r>
            </a:p>
          </p:txBody>
        </p:sp>
      </p:grpSp>
      <p:grpSp>
        <p:nvGrpSpPr>
          <p:cNvPr id="16400" name="Group 37">
            <a:extLst>
              <a:ext uri="{FF2B5EF4-FFF2-40B4-BE49-F238E27FC236}">
                <a16:creationId xmlns:a16="http://schemas.microsoft.com/office/drawing/2014/main" id="{D08F22D2-CC77-4078-BCBF-DC90406E34F0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3124200"/>
            <a:ext cx="685800" cy="685800"/>
            <a:chOff x="5136" y="1776"/>
            <a:chExt cx="432" cy="432"/>
          </a:xfrm>
        </p:grpSpPr>
        <p:sp>
          <p:nvSpPr>
            <p:cNvPr id="16428" name="Rectangle 38">
              <a:extLst>
                <a:ext uri="{FF2B5EF4-FFF2-40B4-BE49-F238E27FC236}">
                  <a16:creationId xmlns:a16="http://schemas.microsoft.com/office/drawing/2014/main" id="{084AE2C2-6D8D-4F71-9B63-3D84926EC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29" name="Text Box 39">
              <a:extLst>
                <a:ext uri="{FF2B5EF4-FFF2-40B4-BE49-F238E27FC236}">
                  <a16:creationId xmlns:a16="http://schemas.microsoft.com/office/drawing/2014/main" id="{C68213F5-CF6C-4EE7-9F64-5C5797CB91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6</a:t>
              </a:r>
            </a:p>
          </p:txBody>
        </p:sp>
      </p:grpSp>
      <p:grpSp>
        <p:nvGrpSpPr>
          <p:cNvPr id="16401" name="Group 40">
            <a:extLst>
              <a:ext uri="{FF2B5EF4-FFF2-40B4-BE49-F238E27FC236}">
                <a16:creationId xmlns:a16="http://schemas.microsoft.com/office/drawing/2014/main" id="{5AB6EA5C-95A9-44EA-B7EA-6D27772098C0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4114800"/>
            <a:ext cx="685800" cy="685800"/>
            <a:chOff x="5136" y="1776"/>
            <a:chExt cx="432" cy="432"/>
          </a:xfrm>
        </p:grpSpPr>
        <p:sp>
          <p:nvSpPr>
            <p:cNvPr id="16426" name="Rectangle 41">
              <a:extLst>
                <a:ext uri="{FF2B5EF4-FFF2-40B4-BE49-F238E27FC236}">
                  <a16:creationId xmlns:a16="http://schemas.microsoft.com/office/drawing/2014/main" id="{BCA9BC2D-C0EF-450A-9102-98E878BCD5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27" name="Text Box 42">
              <a:extLst>
                <a:ext uri="{FF2B5EF4-FFF2-40B4-BE49-F238E27FC236}">
                  <a16:creationId xmlns:a16="http://schemas.microsoft.com/office/drawing/2014/main" id="{46B13ACA-26DD-4FDA-BDC2-F265153C8D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7</a:t>
              </a:r>
            </a:p>
          </p:txBody>
        </p:sp>
      </p:grpSp>
      <p:grpSp>
        <p:nvGrpSpPr>
          <p:cNvPr id="16402" name="Group 43">
            <a:extLst>
              <a:ext uri="{FF2B5EF4-FFF2-40B4-BE49-F238E27FC236}">
                <a16:creationId xmlns:a16="http://schemas.microsoft.com/office/drawing/2014/main" id="{440DF7C8-379F-4228-B024-8A9CAAD51518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4114800"/>
            <a:ext cx="685800" cy="685800"/>
            <a:chOff x="5136" y="1776"/>
            <a:chExt cx="432" cy="432"/>
          </a:xfrm>
        </p:grpSpPr>
        <p:sp>
          <p:nvSpPr>
            <p:cNvPr id="16424" name="Rectangle 44">
              <a:extLst>
                <a:ext uri="{FF2B5EF4-FFF2-40B4-BE49-F238E27FC236}">
                  <a16:creationId xmlns:a16="http://schemas.microsoft.com/office/drawing/2014/main" id="{C43DB825-4F05-4475-88FB-EA93337A1E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25" name="Text Box 45">
              <a:extLst>
                <a:ext uri="{FF2B5EF4-FFF2-40B4-BE49-F238E27FC236}">
                  <a16:creationId xmlns:a16="http://schemas.microsoft.com/office/drawing/2014/main" id="{4B186863-72EE-41D4-A36D-67E607F284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8</a:t>
              </a:r>
            </a:p>
          </p:txBody>
        </p:sp>
      </p:grpSp>
      <p:grpSp>
        <p:nvGrpSpPr>
          <p:cNvPr id="16403" name="Group 46">
            <a:extLst>
              <a:ext uri="{FF2B5EF4-FFF2-40B4-BE49-F238E27FC236}">
                <a16:creationId xmlns:a16="http://schemas.microsoft.com/office/drawing/2014/main" id="{D76A151C-B10A-4A59-AE70-7448677F4E37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4114800"/>
            <a:ext cx="685800" cy="685800"/>
            <a:chOff x="5136" y="1776"/>
            <a:chExt cx="432" cy="432"/>
          </a:xfrm>
        </p:grpSpPr>
        <p:sp>
          <p:nvSpPr>
            <p:cNvPr id="16422" name="Rectangle 47">
              <a:extLst>
                <a:ext uri="{FF2B5EF4-FFF2-40B4-BE49-F238E27FC236}">
                  <a16:creationId xmlns:a16="http://schemas.microsoft.com/office/drawing/2014/main" id="{92903D6B-4670-4158-AC88-B7F4533E0E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23" name="Text Box 48">
              <a:extLst>
                <a:ext uri="{FF2B5EF4-FFF2-40B4-BE49-F238E27FC236}">
                  <a16:creationId xmlns:a16="http://schemas.microsoft.com/office/drawing/2014/main" id="{3BEC0C6E-8596-404E-B653-9A728F46B7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9</a:t>
              </a:r>
            </a:p>
          </p:txBody>
        </p:sp>
      </p:grpSp>
      <p:grpSp>
        <p:nvGrpSpPr>
          <p:cNvPr id="16404" name="Group 49">
            <a:extLst>
              <a:ext uri="{FF2B5EF4-FFF2-40B4-BE49-F238E27FC236}">
                <a16:creationId xmlns:a16="http://schemas.microsoft.com/office/drawing/2014/main" id="{04CE1F9A-9811-408F-AEC2-77F4E2A9C2A5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5105400"/>
            <a:ext cx="685800" cy="685800"/>
            <a:chOff x="5136" y="1776"/>
            <a:chExt cx="432" cy="432"/>
          </a:xfrm>
        </p:grpSpPr>
        <p:sp>
          <p:nvSpPr>
            <p:cNvPr id="16420" name="Rectangle 50">
              <a:extLst>
                <a:ext uri="{FF2B5EF4-FFF2-40B4-BE49-F238E27FC236}">
                  <a16:creationId xmlns:a16="http://schemas.microsoft.com/office/drawing/2014/main" id="{A1AED634-09D7-4544-8867-E3478C3F2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21" name="Text Box 51">
              <a:extLst>
                <a:ext uri="{FF2B5EF4-FFF2-40B4-BE49-F238E27FC236}">
                  <a16:creationId xmlns:a16="http://schemas.microsoft.com/office/drawing/2014/main" id="{DA04FC57-7CCC-4334-9CCF-3D71768796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*</a:t>
              </a:r>
            </a:p>
          </p:txBody>
        </p:sp>
      </p:grpSp>
      <p:grpSp>
        <p:nvGrpSpPr>
          <p:cNvPr id="16405" name="Group 52">
            <a:extLst>
              <a:ext uri="{FF2B5EF4-FFF2-40B4-BE49-F238E27FC236}">
                <a16:creationId xmlns:a16="http://schemas.microsoft.com/office/drawing/2014/main" id="{F2AE3F2D-18AD-446B-B652-B29E279000F5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5105400"/>
            <a:ext cx="685800" cy="685800"/>
            <a:chOff x="5136" y="1776"/>
            <a:chExt cx="432" cy="432"/>
          </a:xfrm>
        </p:grpSpPr>
        <p:sp>
          <p:nvSpPr>
            <p:cNvPr id="16418" name="Rectangle 53">
              <a:extLst>
                <a:ext uri="{FF2B5EF4-FFF2-40B4-BE49-F238E27FC236}">
                  <a16:creationId xmlns:a16="http://schemas.microsoft.com/office/drawing/2014/main" id="{D17DA502-FD9C-4F33-BDFB-9EEADFAE7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19" name="Text Box 54">
              <a:extLst>
                <a:ext uri="{FF2B5EF4-FFF2-40B4-BE49-F238E27FC236}">
                  <a16:creationId xmlns:a16="http://schemas.microsoft.com/office/drawing/2014/main" id="{30ED82B1-CB0A-44CA-BDAE-D0568FA83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8</a:t>
              </a:r>
            </a:p>
          </p:txBody>
        </p:sp>
      </p:grpSp>
      <p:grpSp>
        <p:nvGrpSpPr>
          <p:cNvPr id="16406" name="Group 55">
            <a:extLst>
              <a:ext uri="{FF2B5EF4-FFF2-40B4-BE49-F238E27FC236}">
                <a16:creationId xmlns:a16="http://schemas.microsoft.com/office/drawing/2014/main" id="{EB87D224-3F61-4868-9619-6CE13075298B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5105400"/>
            <a:ext cx="685800" cy="685800"/>
            <a:chOff x="5136" y="1776"/>
            <a:chExt cx="432" cy="432"/>
          </a:xfrm>
        </p:grpSpPr>
        <p:sp>
          <p:nvSpPr>
            <p:cNvPr id="16416" name="Rectangle 56">
              <a:extLst>
                <a:ext uri="{FF2B5EF4-FFF2-40B4-BE49-F238E27FC236}">
                  <a16:creationId xmlns:a16="http://schemas.microsoft.com/office/drawing/2014/main" id="{AAAD6416-80C0-4B6D-B3A4-610A3C06A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776"/>
              <a:ext cx="432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16417" name="Text Box 57">
              <a:extLst>
                <a:ext uri="{FF2B5EF4-FFF2-40B4-BE49-F238E27FC236}">
                  <a16:creationId xmlns:a16="http://schemas.microsoft.com/office/drawing/2014/main" id="{384D8E6E-C3A2-4B4E-9357-3FB188861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32" y="1824"/>
              <a:ext cx="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/>
                <a:t>#</a:t>
              </a:r>
            </a:p>
          </p:txBody>
        </p:sp>
      </p:grpSp>
      <p:sp>
        <p:nvSpPr>
          <p:cNvPr id="16407" name="Text Box 58">
            <a:extLst>
              <a:ext uri="{FF2B5EF4-FFF2-40B4-BE49-F238E27FC236}">
                <a16:creationId xmlns:a16="http://schemas.microsoft.com/office/drawing/2014/main" id="{AFBFBF88-D116-41EB-AC0B-42A222052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6248400"/>
            <a:ext cx="731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accent2"/>
                </a:solidFill>
              </a:rPr>
              <a:t>Upper Band Frequency (Hz)</a:t>
            </a:r>
          </a:p>
        </p:txBody>
      </p:sp>
      <p:sp>
        <p:nvSpPr>
          <p:cNvPr id="16408" name="Text Box 59">
            <a:extLst>
              <a:ext uri="{FF2B5EF4-FFF2-40B4-BE49-F238E27FC236}">
                <a16:creationId xmlns:a16="http://schemas.microsoft.com/office/drawing/2014/main" id="{6ED8BAF9-C111-4C8A-B7CF-ABAB602D1D3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186656" y="3398044"/>
            <a:ext cx="3352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chemeClr val="accent2"/>
                </a:solidFill>
              </a:rPr>
              <a:t>Lower Band Frequency (Hz)</a:t>
            </a:r>
          </a:p>
        </p:txBody>
      </p:sp>
      <p:sp>
        <p:nvSpPr>
          <p:cNvPr id="16409" name="Text Box 60">
            <a:extLst>
              <a:ext uri="{FF2B5EF4-FFF2-40B4-BE49-F238E27FC236}">
                <a16:creationId xmlns:a16="http://schemas.microsoft.com/office/drawing/2014/main" id="{91CC7D87-AB90-437F-AEFE-DEF366D47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5257800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941</a:t>
            </a:r>
          </a:p>
        </p:txBody>
      </p:sp>
      <p:sp>
        <p:nvSpPr>
          <p:cNvPr id="16410" name="Text Box 61">
            <a:extLst>
              <a:ext uri="{FF2B5EF4-FFF2-40B4-BE49-F238E27FC236}">
                <a16:creationId xmlns:a16="http://schemas.microsoft.com/office/drawing/2014/main" id="{30BF9093-8A9A-4F83-B8DE-A927A468E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0" y="4114800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852</a:t>
            </a:r>
          </a:p>
        </p:txBody>
      </p:sp>
      <p:sp>
        <p:nvSpPr>
          <p:cNvPr id="16411" name="Text Box 62">
            <a:extLst>
              <a:ext uri="{FF2B5EF4-FFF2-40B4-BE49-F238E27FC236}">
                <a16:creationId xmlns:a16="http://schemas.microsoft.com/office/drawing/2014/main" id="{86D91D7D-5BEB-4C28-B8FB-4ACC9C224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276600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770</a:t>
            </a:r>
          </a:p>
        </p:txBody>
      </p:sp>
      <p:sp>
        <p:nvSpPr>
          <p:cNvPr id="16412" name="Text Box 63">
            <a:extLst>
              <a:ext uri="{FF2B5EF4-FFF2-40B4-BE49-F238E27FC236}">
                <a16:creationId xmlns:a16="http://schemas.microsoft.com/office/drawing/2014/main" id="{201D3F1B-4468-4D88-9847-FBABEB568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2362200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697</a:t>
            </a:r>
          </a:p>
        </p:txBody>
      </p:sp>
      <p:sp>
        <p:nvSpPr>
          <p:cNvPr id="16413" name="Text Box 64">
            <a:extLst>
              <a:ext uri="{FF2B5EF4-FFF2-40B4-BE49-F238E27FC236}">
                <a16:creationId xmlns:a16="http://schemas.microsoft.com/office/drawing/2014/main" id="{24D1B68E-9F87-4F56-9132-040F6BFA9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371600"/>
            <a:ext cx="69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1209</a:t>
            </a:r>
          </a:p>
        </p:txBody>
      </p:sp>
      <p:sp>
        <p:nvSpPr>
          <p:cNvPr id="16414" name="Text Box 65">
            <a:extLst>
              <a:ext uri="{FF2B5EF4-FFF2-40B4-BE49-F238E27FC236}">
                <a16:creationId xmlns:a16="http://schemas.microsoft.com/office/drawing/2014/main" id="{E345A68E-345D-4CB6-82AF-69AE7E1E4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447800"/>
            <a:ext cx="69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1336</a:t>
            </a:r>
          </a:p>
        </p:txBody>
      </p:sp>
      <p:sp>
        <p:nvSpPr>
          <p:cNvPr id="16415" name="Text Box 66">
            <a:extLst>
              <a:ext uri="{FF2B5EF4-FFF2-40B4-BE49-F238E27FC236}">
                <a16:creationId xmlns:a16="http://schemas.microsoft.com/office/drawing/2014/main" id="{6EEBACB6-4BC4-4145-92B5-B9DB3FEB6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447800"/>
            <a:ext cx="69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1477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7">
            <a:extLst>
              <a:ext uri="{FF2B5EF4-FFF2-40B4-BE49-F238E27FC236}">
                <a16:creationId xmlns:a16="http://schemas.microsoft.com/office/drawing/2014/main" id="{06C7941C-C054-467C-B4C2-45E8370E5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D38631-B057-4531-8DC7-80994198389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8D9DF671-1E30-457E-93DE-7A96BA590E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44000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ADVANTAGES OF TOUCH-TONE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52305A67-6B63-4C7A-BED8-B3A90A044D0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1752600"/>
          </a:xfrm>
        </p:spPr>
        <p:txBody>
          <a:bodyPr/>
          <a:lstStyle/>
          <a:p>
            <a:pPr marL="609600" indent="-609600" eaLnBrk="1" hangingPunct="1">
              <a:buClr>
                <a:srgbClr val="FF0000"/>
              </a:buClr>
              <a:buFontTx/>
              <a:buAutoNum type="arabicPeriod"/>
            </a:pPr>
            <a:r>
              <a:rPr lang="en-US" altLang="en-US" sz="2800"/>
              <a:t>Higher speed of dialing</a:t>
            </a:r>
          </a:p>
          <a:p>
            <a:pPr marL="609600" indent="-609600" eaLnBrk="1" hangingPunct="1">
              <a:buClr>
                <a:srgbClr val="FF0000"/>
              </a:buClr>
              <a:buFontTx/>
              <a:buAutoNum type="arabicPeriod"/>
            </a:pPr>
            <a:r>
              <a:rPr lang="en-US" altLang="en-US" sz="2800"/>
              <a:t>Support for End-to-End signaling</a:t>
            </a:r>
          </a:p>
        </p:txBody>
      </p:sp>
      <p:pic>
        <p:nvPicPr>
          <p:cNvPr id="17413" name="Picture 19" descr="ANd9GcSUOqqUdUPBQmV2ErtnBBLq-ibjCRW3FRJV_osHmvxgids4PXhLFNDy_Dh1">
            <a:extLst>
              <a:ext uri="{FF2B5EF4-FFF2-40B4-BE49-F238E27FC236}">
                <a16:creationId xmlns:a16="http://schemas.microsoft.com/office/drawing/2014/main" id="{03571743-3BA4-4616-9E96-871EC2859999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4114800"/>
            <a:ext cx="9906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4" name="Picture 16" descr="ANd9GcRuhGsvpyg19AiXzMetmPJqX1C3hQHp_MXYaDsPoonUrX_MYZ6G_NwISw">
            <a:extLst>
              <a:ext uri="{FF2B5EF4-FFF2-40B4-BE49-F238E27FC236}">
                <a16:creationId xmlns:a16="http://schemas.microsoft.com/office/drawing/2014/main" id="{B2C52EF8-30D5-40E9-824A-D60FBAF147D0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0" y="4114800"/>
            <a:ext cx="1133475" cy="97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415" name="Rectangle 4">
            <a:extLst>
              <a:ext uri="{FF2B5EF4-FFF2-40B4-BE49-F238E27FC236}">
                <a16:creationId xmlns:a16="http://schemas.microsoft.com/office/drawing/2014/main" id="{31DCBB73-C553-4465-A83A-8D0FB171C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962400"/>
            <a:ext cx="1600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PSTN</a:t>
            </a:r>
          </a:p>
        </p:txBody>
      </p:sp>
      <p:sp>
        <p:nvSpPr>
          <p:cNvPr id="17416" name="Line 6">
            <a:extLst>
              <a:ext uri="{FF2B5EF4-FFF2-40B4-BE49-F238E27FC236}">
                <a16:creationId xmlns:a16="http://schemas.microsoft.com/office/drawing/2014/main" id="{158C7DD7-E103-4DF8-B45A-1ECC3CAE1FE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45720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7" name="Text Box 7">
            <a:extLst>
              <a:ext uri="{FF2B5EF4-FFF2-40B4-BE49-F238E27FC236}">
                <a16:creationId xmlns:a16="http://schemas.microsoft.com/office/drawing/2014/main" id="{EA451181-CFC1-478D-BB35-EAD9AA254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5720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PABX</a:t>
            </a:r>
          </a:p>
        </p:txBody>
      </p:sp>
      <p:sp>
        <p:nvSpPr>
          <p:cNvPr id="17418" name="Rectangle 8">
            <a:extLst>
              <a:ext uri="{FF2B5EF4-FFF2-40B4-BE49-F238E27FC236}">
                <a16:creationId xmlns:a16="http://schemas.microsoft.com/office/drawing/2014/main" id="{F6DA88B0-413C-460A-84D9-6CB88261E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114800"/>
            <a:ext cx="1752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PABX</a:t>
            </a:r>
          </a:p>
        </p:txBody>
      </p:sp>
      <p:sp>
        <p:nvSpPr>
          <p:cNvPr id="17419" name="Line 9">
            <a:extLst>
              <a:ext uri="{FF2B5EF4-FFF2-40B4-BE49-F238E27FC236}">
                <a16:creationId xmlns:a16="http://schemas.microsoft.com/office/drawing/2014/main" id="{C1E766A0-1068-42F4-9235-093F88903C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45720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0" name="Line 11">
            <a:extLst>
              <a:ext uri="{FF2B5EF4-FFF2-40B4-BE49-F238E27FC236}">
                <a16:creationId xmlns:a16="http://schemas.microsoft.com/office/drawing/2014/main" id="{98339918-627A-48F3-A7C3-75DCFE67752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648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1" name="Text Box 12">
            <a:extLst>
              <a:ext uri="{FF2B5EF4-FFF2-40B4-BE49-F238E27FC236}">
                <a16:creationId xmlns:a16="http://schemas.microsoft.com/office/drawing/2014/main" id="{EF220B74-B111-45E3-BE4F-1A926592E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724400"/>
            <a:ext cx="1536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+256-567890</a:t>
            </a:r>
          </a:p>
        </p:txBody>
      </p:sp>
      <p:sp>
        <p:nvSpPr>
          <p:cNvPr id="17422" name="Text Box 13">
            <a:extLst>
              <a:ext uri="{FF2B5EF4-FFF2-40B4-BE49-F238E27FC236}">
                <a16:creationId xmlns:a16="http://schemas.microsoft.com/office/drawing/2014/main" id="{5F8E300C-882F-4121-AA9D-D553070564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257800"/>
            <a:ext cx="132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072376890</a:t>
            </a:r>
          </a:p>
        </p:txBody>
      </p:sp>
      <p:sp>
        <p:nvSpPr>
          <p:cNvPr id="17423" name="Text Box 22">
            <a:extLst>
              <a:ext uri="{FF2B5EF4-FFF2-40B4-BE49-F238E27FC236}">
                <a16:creationId xmlns:a16="http://schemas.microsoft.com/office/drawing/2014/main" id="{FF621863-CCA7-4805-A9AB-2249AA174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33400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Ext. 340</a:t>
            </a:r>
          </a:p>
        </p:txBody>
      </p:sp>
      <p:pic>
        <p:nvPicPr>
          <p:cNvPr id="17424" name="Picture 24" descr="ANd9GcSUOqqUdUPBQmV2ErtnBBLq-ibjCRW3FRJV_osHmvxgids4PXhLFNDy_Dh1">
            <a:extLst>
              <a:ext uri="{FF2B5EF4-FFF2-40B4-BE49-F238E27FC236}">
                <a16:creationId xmlns:a16="http://schemas.microsoft.com/office/drawing/2014/main" id="{80197DA9-AA4B-4F2E-83F6-D03596DE1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670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5" name="Line 25">
            <a:extLst>
              <a:ext uri="{FF2B5EF4-FFF2-40B4-BE49-F238E27FC236}">
                <a16:creationId xmlns:a16="http://schemas.microsoft.com/office/drawing/2014/main" id="{376362F2-5F0B-4336-96D2-26BEAB4B55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29000" y="3276600"/>
            <a:ext cx="2895600" cy="1066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7" name="Text Box 27">
            <a:extLst>
              <a:ext uri="{FF2B5EF4-FFF2-40B4-BE49-F238E27FC236}">
                <a16:creationId xmlns:a16="http://schemas.microsoft.com/office/drawing/2014/main" id="{FF5C7B76-B9D6-44DB-99A8-C2B4545FE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657600"/>
            <a:ext cx="132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074576890</a:t>
            </a:r>
          </a:p>
        </p:txBody>
      </p:sp>
      <p:sp>
        <p:nvSpPr>
          <p:cNvPr id="17428" name="Text Box 28">
            <a:extLst>
              <a:ext uri="{FF2B5EF4-FFF2-40B4-BE49-F238E27FC236}">
                <a16:creationId xmlns:a16="http://schemas.microsoft.com/office/drawing/2014/main" id="{49BC7483-409E-4305-83E0-9569B3E24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981200"/>
            <a:ext cx="1428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Surveillance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Camera</a:t>
            </a:r>
          </a:p>
        </p:txBody>
      </p:sp>
      <p:sp>
        <p:nvSpPr>
          <p:cNvPr id="17429" name="Text Box 29">
            <a:extLst>
              <a:ext uri="{FF2B5EF4-FFF2-40B4-BE49-F238E27FC236}">
                <a16:creationId xmlns:a16="http://schemas.microsoft.com/office/drawing/2014/main" id="{0D5FF035-9D20-4609-8654-DE6E2336F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048000"/>
            <a:ext cx="1339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Bomb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Trigger, etc</a:t>
            </a:r>
          </a:p>
        </p:txBody>
      </p:sp>
      <p:sp>
        <p:nvSpPr>
          <p:cNvPr id="17430" name="Line 30">
            <a:extLst>
              <a:ext uri="{FF2B5EF4-FFF2-40B4-BE49-F238E27FC236}">
                <a16:creationId xmlns:a16="http://schemas.microsoft.com/office/drawing/2014/main" id="{2480A094-9700-425C-AE43-01650E92C7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2514600"/>
            <a:ext cx="68580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1" name="Line 31">
            <a:extLst>
              <a:ext uri="{FF2B5EF4-FFF2-40B4-BE49-F238E27FC236}">
                <a16:creationId xmlns:a16="http://schemas.microsoft.com/office/drawing/2014/main" id="{CE88C6CD-B42B-4726-9491-50F9A3FF472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3124200"/>
            <a:ext cx="685800" cy="228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B248C362-A495-4A03-8429-B1356168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286729-7720-4DAD-B128-391CE59AE5E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65656629-6423-4805-BC2A-A5747845CD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4288" y="9525"/>
            <a:ext cx="9158288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TOUCH-TONE DIAL TELEPHONE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95957193-BD05-4D09-BC16-729B015A1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Clr>
                <a:srgbClr val="FF0000"/>
              </a:buClr>
              <a:buFontTx/>
              <a:buAutoNum type="arabicPeriod"/>
            </a:pPr>
            <a:r>
              <a:rPr lang="en-US" altLang="en-US" sz="2800" dirty="0"/>
              <a:t>Advantages of Touch-tone dialing:</a:t>
            </a:r>
          </a:p>
          <a:p>
            <a:pPr marL="914400" lvl="1" indent="-457200" eaLnBrk="1" hangingPunct="1">
              <a:lnSpc>
                <a:spcPct val="90000"/>
              </a:lnSpc>
              <a:buClr>
                <a:srgbClr val="FF0000"/>
              </a:buClr>
              <a:buFontTx/>
              <a:buAutoNum type="alphaLcParenR"/>
            </a:pPr>
            <a:r>
              <a:rPr lang="en-US" altLang="en-US" sz="2400" dirty="0"/>
              <a:t>Shorter time taken to dial compared with pulse dialing which took  12 sec to dial a 7-digit number.</a:t>
            </a:r>
          </a:p>
          <a:p>
            <a:pPr marL="914400" lvl="1" indent="-457200" eaLnBrk="1" hangingPunct="1">
              <a:lnSpc>
                <a:spcPct val="90000"/>
              </a:lnSpc>
              <a:buClr>
                <a:srgbClr val="FF0000"/>
              </a:buClr>
              <a:buFontTx/>
              <a:buAutoNum type="alphaLcParenR"/>
            </a:pPr>
            <a:r>
              <a:rPr lang="en-US" altLang="en-US" sz="2400" dirty="0"/>
              <a:t>Equipment in common control switching systems are not tied up for the whole duration of the call.</a:t>
            </a:r>
          </a:p>
          <a:p>
            <a:pPr marL="914400" lvl="1" indent="-457200" eaLnBrk="1" hangingPunct="1">
              <a:lnSpc>
                <a:spcPct val="90000"/>
              </a:lnSpc>
              <a:buClr>
                <a:srgbClr val="FF0000"/>
              </a:buClr>
              <a:buFontTx/>
              <a:buAutoNum type="alphaLcParenR"/>
            </a:pPr>
            <a:r>
              <a:rPr lang="en-US" altLang="en-US" sz="2400" dirty="0"/>
              <a:t>End to end signaling is possible since the touch-tone-dialing works in the voice frequency band.</a:t>
            </a:r>
          </a:p>
          <a:p>
            <a:pPr marL="914400" lvl="1" indent="-457200" eaLnBrk="1" hangingPunct="1">
              <a:lnSpc>
                <a:spcPct val="90000"/>
              </a:lnSpc>
              <a:buClr>
                <a:srgbClr val="FF0000"/>
              </a:buClr>
              <a:buFontTx/>
              <a:buAutoNum type="alphaLcParenR"/>
            </a:pPr>
            <a:r>
              <a:rPr lang="en-US" altLang="en-US" sz="2400" dirty="0"/>
              <a:t>Using push button instead of a  dial in more convenient to the user.</a:t>
            </a:r>
          </a:p>
          <a:p>
            <a:pPr marL="914400" lvl="1" indent="-457200" eaLnBrk="1" hangingPunct="1">
              <a:lnSpc>
                <a:spcPct val="90000"/>
              </a:lnSpc>
              <a:buClr>
                <a:srgbClr val="FF0000"/>
              </a:buClr>
              <a:buFontTx/>
              <a:buAutoNum type="alphaLcParenR"/>
            </a:pPr>
            <a:r>
              <a:rPr lang="en-US" altLang="en-US" sz="2400" dirty="0"/>
              <a:t>By using a combination of two sets of frequencies, touch tone can support a wider number range and more characters.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060F2C-E861-4C8E-8FF3-44EEB50B4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3B542028-F314-4325-9905-07FB6A2D6E1E}" type="slidenum">
              <a:rPr lang="en-US" sz="1100"/>
              <a:pPr/>
              <a:t>18</a:t>
            </a:fld>
            <a:endParaRPr lang="en-US" sz="11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165C36-E1FF-4DCD-A810-9CDC8ED87B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68363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2700000" scaled="1"/>
            <a:tileRect/>
          </a:gradFill>
          <a:ln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/>
              <a:t>GSM NETWORK ARCHITECTURE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C4EDA9-C730-4063-AD2D-A81E53DA5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2738" y="1115281"/>
            <a:ext cx="5311462" cy="5329969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D4556DEF-9C78-4CD4-8257-A7A3D3D6119E}"/>
              </a:ext>
            </a:extLst>
          </p:cNvPr>
          <p:cNvGrpSpPr/>
          <p:nvPr/>
        </p:nvGrpSpPr>
        <p:grpSpPr>
          <a:xfrm>
            <a:off x="3039414" y="1115281"/>
            <a:ext cx="2513475" cy="507457"/>
            <a:chOff x="3039414" y="1115281"/>
            <a:chExt cx="2513475" cy="507457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DF06F8C-486B-4406-80E9-7E23C021BAD6}"/>
                </a:ext>
              </a:extLst>
            </p:cNvPr>
            <p:cNvSpPr txBox="1"/>
            <p:nvPr/>
          </p:nvSpPr>
          <p:spPr>
            <a:xfrm>
              <a:off x="3709115" y="1115281"/>
              <a:ext cx="18437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</a:rPr>
                <a:t>Mobile Station (MS)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6A9671B7-23A4-4A95-9486-1774D766F77B}"/>
                </a:ext>
              </a:extLst>
            </p:cNvPr>
            <p:cNvCxnSpPr/>
            <p:nvPr/>
          </p:nvCxnSpPr>
          <p:spPr>
            <a:xfrm flipH="1">
              <a:off x="3039414" y="1299947"/>
              <a:ext cx="669701" cy="32279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545B234-E3E3-4C89-9485-DAB7B0830DC2}"/>
              </a:ext>
            </a:extLst>
          </p:cNvPr>
          <p:cNvGrpSpPr/>
          <p:nvPr/>
        </p:nvGrpSpPr>
        <p:grpSpPr>
          <a:xfrm>
            <a:off x="115910" y="2072389"/>
            <a:ext cx="1828800" cy="781907"/>
            <a:chOff x="115910" y="2072389"/>
            <a:chExt cx="1828800" cy="781907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F2C8F89-6D29-449A-814D-701E9E4CA290}"/>
                </a:ext>
              </a:extLst>
            </p:cNvPr>
            <p:cNvSpPr txBox="1"/>
            <p:nvPr/>
          </p:nvSpPr>
          <p:spPr>
            <a:xfrm>
              <a:off x="115910" y="2331076"/>
              <a:ext cx="16575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</a:rPr>
                <a:t>Base Transceiver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Station (BTS)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4A06271-9A86-44E7-9CCA-2A6541AC84CB}"/>
                </a:ext>
              </a:extLst>
            </p:cNvPr>
            <p:cNvCxnSpPr/>
            <p:nvPr/>
          </p:nvCxnSpPr>
          <p:spPr>
            <a:xfrm flipV="1">
              <a:off x="1300766" y="2072389"/>
              <a:ext cx="643944" cy="25868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A9AC505-5BD2-44CC-944D-1C0D4038FC33}"/>
              </a:ext>
            </a:extLst>
          </p:cNvPr>
          <p:cNvGrpSpPr/>
          <p:nvPr/>
        </p:nvGrpSpPr>
        <p:grpSpPr>
          <a:xfrm>
            <a:off x="4506995" y="2768958"/>
            <a:ext cx="4394956" cy="684206"/>
            <a:chOff x="4506995" y="2768958"/>
            <a:chExt cx="4394956" cy="684206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A4A0EF2-81F0-4ED5-8BB8-095053B86427}"/>
                </a:ext>
              </a:extLst>
            </p:cNvPr>
            <p:cNvSpPr txBox="1"/>
            <p:nvPr/>
          </p:nvSpPr>
          <p:spPr>
            <a:xfrm>
              <a:off x="7313054" y="2929944"/>
              <a:ext cx="15888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</a:rPr>
                <a:t>Base Station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Controller (BSC)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99C461CE-8A73-4DFD-BB0B-96AC4AC9CA7F}"/>
                </a:ext>
              </a:extLst>
            </p:cNvPr>
            <p:cNvCxnSpPr/>
            <p:nvPr/>
          </p:nvCxnSpPr>
          <p:spPr>
            <a:xfrm flipH="1" flipV="1">
              <a:off x="4506995" y="2768958"/>
              <a:ext cx="2749177" cy="32197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C3C2765-5929-422B-AC8C-9E6F3B32F18D}"/>
              </a:ext>
            </a:extLst>
          </p:cNvPr>
          <p:cNvGrpSpPr/>
          <p:nvPr/>
        </p:nvGrpSpPr>
        <p:grpSpPr>
          <a:xfrm>
            <a:off x="115910" y="3436764"/>
            <a:ext cx="3451538" cy="738664"/>
            <a:chOff x="115910" y="3436764"/>
            <a:chExt cx="3451538" cy="73866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49345C6-6D74-444F-A557-9F3EDBF57A8C}"/>
                </a:ext>
              </a:extLst>
            </p:cNvPr>
            <p:cNvSpPr txBox="1"/>
            <p:nvPr/>
          </p:nvSpPr>
          <p:spPr>
            <a:xfrm>
              <a:off x="115910" y="3436764"/>
              <a:ext cx="1319592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</a:rPr>
                <a:t>Mobile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Switching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Centre (MSC)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C1BC4ED9-3675-483C-B73D-9FBFA276C9AB}"/>
                </a:ext>
              </a:extLst>
            </p:cNvPr>
            <p:cNvCxnSpPr/>
            <p:nvPr/>
          </p:nvCxnSpPr>
          <p:spPr>
            <a:xfrm flipV="1">
              <a:off x="1300766" y="3576275"/>
              <a:ext cx="2266682" cy="322154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F04E9BF-8DBE-4EC0-A7AB-C27BBC3D7DEA}"/>
              </a:ext>
            </a:extLst>
          </p:cNvPr>
          <p:cNvGrpSpPr/>
          <p:nvPr/>
        </p:nvGrpSpPr>
        <p:grpSpPr>
          <a:xfrm>
            <a:off x="3193962" y="4991526"/>
            <a:ext cx="1108761" cy="1530698"/>
            <a:chOff x="3193962" y="4991526"/>
            <a:chExt cx="1108761" cy="1530698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71C512E-0F84-4852-AE56-DACD3A19B08E}"/>
                </a:ext>
              </a:extLst>
            </p:cNvPr>
            <p:cNvSpPr txBox="1"/>
            <p:nvPr/>
          </p:nvSpPr>
          <p:spPr>
            <a:xfrm>
              <a:off x="3374264" y="5783560"/>
              <a:ext cx="928459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</a:rPr>
                <a:t>Visitor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Location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Register</a:t>
              </a: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C57ED00B-B9E2-46F9-8551-C833DD04D44F}"/>
                </a:ext>
              </a:extLst>
            </p:cNvPr>
            <p:cNvCxnSpPr>
              <a:stCxn id="21" idx="0"/>
            </p:cNvCxnSpPr>
            <p:nvPr/>
          </p:nvCxnSpPr>
          <p:spPr>
            <a:xfrm flipH="1" flipV="1">
              <a:off x="3193962" y="4991526"/>
              <a:ext cx="644532" cy="79203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1E95F29-90F1-4508-8557-2D01C6C6056B}"/>
              </a:ext>
            </a:extLst>
          </p:cNvPr>
          <p:cNvGrpSpPr/>
          <p:nvPr/>
        </p:nvGrpSpPr>
        <p:grpSpPr>
          <a:xfrm>
            <a:off x="5004759" y="4338381"/>
            <a:ext cx="3298727" cy="738664"/>
            <a:chOff x="5004759" y="4338381"/>
            <a:chExt cx="3298727" cy="738664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02CDF36-3DAF-40FF-9849-16C28ADCB2D3}"/>
                </a:ext>
              </a:extLst>
            </p:cNvPr>
            <p:cNvSpPr txBox="1"/>
            <p:nvPr/>
          </p:nvSpPr>
          <p:spPr>
            <a:xfrm>
              <a:off x="6934200" y="4338381"/>
              <a:ext cx="1369286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</a:rPr>
                <a:t>Equipment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Identity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Register (EIR)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00271DED-047F-4F0A-A1E0-713ED135F846}"/>
                </a:ext>
              </a:extLst>
            </p:cNvPr>
            <p:cNvCxnSpPr/>
            <p:nvPr/>
          </p:nvCxnSpPr>
          <p:spPr>
            <a:xfrm flipH="1">
              <a:off x="5004759" y="4584879"/>
              <a:ext cx="1929441" cy="21516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DE05303-BF13-4615-8D30-7D203647357A}"/>
              </a:ext>
            </a:extLst>
          </p:cNvPr>
          <p:cNvGrpSpPr/>
          <p:nvPr/>
        </p:nvGrpSpPr>
        <p:grpSpPr>
          <a:xfrm>
            <a:off x="4506995" y="4991525"/>
            <a:ext cx="3686420" cy="1278751"/>
            <a:chOff x="4506995" y="4991525"/>
            <a:chExt cx="3686420" cy="1278751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A4A337B-CF5D-4423-A372-213D26613BC7}"/>
                </a:ext>
              </a:extLst>
            </p:cNvPr>
            <p:cNvSpPr txBox="1"/>
            <p:nvPr/>
          </p:nvSpPr>
          <p:spPr>
            <a:xfrm>
              <a:off x="6758407" y="5747056"/>
              <a:ext cx="143500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</a:rPr>
                <a:t>Authentication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Centre (</a:t>
              </a:r>
              <a:r>
                <a:rPr lang="en-GB" sz="1400" b="1" dirty="0" err="1">
                  <a:solidFill>
                    <a:srgbClr val="FF0000"/>
                  </a:solidFill>
                </a:rPr>
                <a:t>AuC</a:t>
              </a:r>
              <a:r>
                <a:rPr lang="en-GB" sz="1400" b="1" dirty="0">
                  <a:solidFill>
                    <a:srgbClr val="FF0000"/>
                  </a:solidFill>
                </a:rPr>
                <a:t>)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E82F89F3-77F3-467E-8DA2-25317613F899}"/>
                </a:ext>
              </a:extLst>
            </p:cNvPr>
            <p:cNvCxnSpPr/>
            <p:nvPr/>
          </p:nvCxnSpPr>
          <p:spPr>
            <a:xfrm flipH="1" flipV="1">
              <a:off x="4506995" y="4991525"/>
              <a:ext cx="2251412" cy="89703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6A7E37C-94A7-470C-AA90-5CEFD325A7E8}"/>
              </a:ext>
            </a:extLst>
          </p:cNvPr>
          <p:cNvGrpSpPr/>
          <p:nvPr/>
        </p:nvGrpSpPr>
        <p:grpSpPr>
          <a:xfrm>
            <a:off x="3992451" y="4991525"/>
            <a:ext cx="1443003" cy="1555566"/>
            <a:chOff x="3992451" y="4991525"/>
            <a:chExt cx="1443003" cy="1555566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CE27BFB-0211-4CAE-837B-729208088C3C}"/>
                </a:ext>
              </a:extLst>
            </p:cNvPr>
            <p:cNvSpPr txBox="1"/>
            <p:nvPr/>
          </p:nvSpPr>
          <p:spPr>
            <a:xfrm>
              <a:off x="4506995" y="5808427"/>
              <a:ext cx="928459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b="1" dirty="0">
                  <a:solidFill>
                    <a:srgbClr val="FF0000"/>
                  </a:solidFill>
                </a:rPr>
                <a:t>Home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Location</a:t>
              </a:r>
            </a:p>
            <a:p>
              <a:r>
                <a:rPr lang="en-GB" sz="1400" b="1" dirty="0">
                  <a:solidFill>
                    <a:srgbClr val="FF0000"/>
                  </a:solidFill>
                </a:rPr>
                <a:t>Register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3E95918D-A37E-425C-A92C-ECBFE04AA0A3}"/>
                </a:ext>
              </a:extLst>
            </p:cNvPr>
            <p:cNvCxnSpPr/>
            <p:nvPr/>
          </p:nvCxnSpPr>
          <p:spPr>
            <a:xfrm flipH="1" flipV="1">
              <a:off x="3992451" y="4991525"/>
              <a:ext cx="768618" cy="89703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2B27619-3636-4333-BA85-5F83A2B753CA}"/>
              </a:ext>
            </a:extLst>
          </p:cNvPr>
          <p:cNvGrpSpPr/>
          <p:nvPr/>
        </p:nvGrpSpPr>
        <p:grpSpPr>
          <a:xfrm>
            <a:off x="5639726" y="4991525"/>
            <a:ext cx="2758024" cy="480040"/>
            <a:chOff x="5639726" y="4991525"/>
            <a:chExt cx="5400818" cy="879208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923A3BC-2A17-40B3-9D29-D6F99E6FEB98}"/>
                </a:ext>
              </a:extLst>
            </p:cNvPr>
            <p:cNvSpPr txBox="1"/>
            <p:nvPr/>
          </p:nvSpPr>
          <p:spPr>
            <a:xfrm>
              <a:off x="9174327" y="5562955"/>
              <a:ext cx="1866217" cy="3077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b="1">
                  <a:solidFill>
                    <a:srgbClr val="FF0000"/>
                  </a:solidFill>
                </a:defRPr>
              </a:lvl1pPr>
            </a:lstStyle>
            <a:p>
              <a:r>
                <a:rPr lang="en-GB" sz="1400" dirty="0"/>
                <a:t>Group Call Register</a:t>
              </a:r>
              <a:endParaRPr lang="en-US" sz="1400" dirty="0"/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D69A9656-724D-4D71-A065-0B8051CB354A}"/>
                </a:ext>
              </a:extLst>
            </p:cNvPr>
            <p:cNvCxnSpPr>
              <a:cxnSpLocks/>
            </p:cNvCxnSpPr>
            <p:nvPr/>
          </p:nvCxnSpPr>
          <p:spPr>
            <a:xfrm>
              <a:off x="5639726" y="4991525"/>
              <a:ext cx="3276744" cy="75553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6619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B530D68F-3099-4931-9764-7936B4A4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D79769-552E-4553-AB97-B9F0099C514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ADB791DC-A258-4DB2-9414-9B4A1D00F6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68362"/>
          </a:xfrm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bg1"/>
                </a:solidFill>
              </a:rPr>
              <a:t>MOBILE STATION/PHONE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4C38083-4AC9-4F99-982F-68F2C75AA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Mobile Station consists of two parts: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dirty="0"/>
              <a:t>1. Subscribe Identity Module contains:</a:t>
            </a:r>
          </a:p>
          <a:p>
            <a:pPr lvl="2" eaLnBrk="1" hangingPunct="1">
              <a:defRPr/>
            </a:pPr>
            <a:r>
              <a:rPr lang="en-US" altLang="en-US" dirty="0"/>
              <a:t>Subscriber related information</a:t>
            </a:r>
          </a:p>
          <a:p>
            <a:pPr lvl="2" eaLnBrk="1" hangingPunct="1">
              <a:defRPr/>
            </a:pPr>
            <a:r>
              <a:rPr lang="en-US" altLang="en-US" dirty="0"/>
              <a:t> PIN and PUK codes.</a:t>
            </a:r>
          </a:p>
          <a:p>
            <a:pPr lvl="2" eaLnBrk="1" hangingPunct="1">
              <a:defRPr/>
            </a:pPr>
            <a:r>
              <a:rPr lang="en-US" altLang="en-US" dirty="0"/>
              <a:t>Network access information </a:t>
            </a:r>
          </a:p>
          <a:p>
            <a:pPr marL="914400" lvl="2" indent="0" eaLnBrk="1" hangingPunct="1">
              <a:buFontTx/>
              <a:buNone/>
              <a:defRPr/>
            </a:pPr>
            <a:r>
              <a:rPr lang="en-US" altLang="en-US" dirty="0"/>
              <a:t>SIM card can be updated over the air.</a:t>
            </a:r>
          </a:p>
          <a:p>
            <a:pPr lvl="1" eaLnBrk="1" hangingPunct="1">
              <a:buFontTx/>
              <a:buNone/>
              <a:defRPr/>
            </a:pPr>
            <a:r>
              <a:rPr lang="en-US" altLang="en-US" dirty="0"/>
              <a:t>2. Mobile Equipment containing the phone hardware and firmware.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D3CA1-E679-471F-B122-9E56AC410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" y="0"/>
            <a:ext cx="9139989" cy="1073526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3200" b="1" dirty="0">
                <a:solidFill>
                  <a:schemeClr val="tx1"/>
                </a:solidFill>
              </a:rPr>
              <a:t>WHAT IS TELEPHONY?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7E32B-4C3E-4FE5-B353-804CE72A6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242" y="1234699"/>
            <a:ext cx="8229600" cy="5486776"/>
          </a:xfrm>
        </p:spPr>
        <p:txBody>
          <a:bodyPr/>
          <a:lstStyle/>
          <a:p>
            <a:pPr marL="457200" indent="-457200">
              <a:buClr>
                <a:srgbClr val="CC0000"/>
              </a:buClr>
              <a:buFont typeface="+mj-lt"/>
              <a:buAutoNum type="arabicPeriod"/>
            </a:pPr>
            <a:r>
              <a:rPr lang="en-GB" sz="2400" b="1" dirty="0"/>
              <a:t>Telephony</a:t>
            </a:r>
            <a:r>
              <a:rPr lang="en-GB" sz="2400" dirty="0"/>
              <a:t> is the technology associated with the electronic transmission of voice, fax, or other information between distant parties using systems historically associated with the telephone.</a:t>
            </a:r>
          </a:p>
          <a:p>
            <a:pPr marL="457200" indent="-457200">
              <a:buClr>
                <a:srgbClr val="CC0000"/>
              </a:buClr>
              <a:buFont typeface="+mj-lt"/>
              <a:buAutoNum type="arabicPeriod"/>
            </a:pPr>
            <a:endParaRPr lang="en-GB" sz="2400" dirty="0"/>
          </a:p>
          <a:p>
            <a:pPr marL="457200" indent="-457200">
              <a:buClr>
                <a:srgbClr val="CC0000"/>
              </a:buClr>
              <a:buFont typeface="+mj-lt"/>
              <a:buAutoNum type="arabicPeriod"/>
            </a:pPr>
            <a:r>
              <a:rPr lang="en-GB" sz="2400" b="1" dirty="0"/>
              <a:t>Telephone: </a:t>
            </a:r>
            <a:r>
              <a:rPr lang="en-GB" sz="2400" dirty="0"/>
              <a:t>A handheld device containing both a speaker or transmitter and a receiver.</a:t>
            </a:r>
          </a:p>
          <a:p>
            <a:pPr marL="457200" indent="-457200">
              <a:buClr>
                <a:srgbClr val="CC0000"/>
              </a:buClr>
              <a:buFont typeface="+mj-lt"/>
              <a:buAutoNum type="arabicPeriod"/>
            </a:pPr>
            <a:endParaRPr lang="en-GB" sz="2400" dirty="0"/>
          </a:p>
          <a:p>
            <a:pPr marL="457200" indent="-457200">
              <a:buClr>
                <a:srgbClr val="CC0000"/>
              </a:buClr>
              <a:buFont typeface="+mj-lt"/>
              <a:buAutoNum type="arabicPeriod"/>
            </a:pPr>
            <a:r>
              <a:rPr lang="en-GB" sz="2400" b="1" dirty="0">
                <a:solidFill>
                  <a:srgbClr val="CC0000"/>
                </a:solidFill>
              </a:rPr>
              <a:t>IP telephony (Internet Protocol telephony) </a:t>
            </a:r>
            <a:r>
              <a:rPr lang="en-GB" sz="2400" dirty="0">
                <a:solidFill>
                  <a:srgbClr val="CC0000"/>
                </a:solidFill>
              </a:rPr>
              <a:t>is a general term for the technologies that use packet-switched connections to exchange voice, fax, and other forms of information that have traditionally been carried over the dedicated circuit-switched connections of the public switched telephone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5B03D-842A-4A58-A897-A582413C6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88C5A7-3CA8-4C1B-A5F3-E58A709AF75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12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35829376-5740-49EE-B108-5A3D04258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864C7D-7D20-4922-963D-1BC79A1E0D9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3DBB0AFD-061E-4891-9772-4E6EE45DBF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44000" cy="792163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</a:rPr>
              <a:t>INSIDE A GSM  MOBILE PHONE  /01</a:t>
            </a:r>
          </a:p>
        </p:txBody>
      </p:sp>
      <p:pic>
        <p:nvPicPr>
          <p:cNvPr id="38" name="Picture 5" descr="T200_mobo_back">
            <a:extLst>
              <a:ext uri="{FF2B5EF4-FFF2-40B4-BE49-F238E27FC236}">
                <a16:creationId xmlns:a16="http://schemas.microsoft.com/office/drawing/2014/main" id="{1418DD2E-F957-4E36-8A27-F81AA1650F5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73363" y="795338"/>
            <a:ext cx="4568825" cy="59261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9164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D54BB62-33EF-4AD6-A3AB-3973A0BA0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864C7D-7D20-4922-963D-1BC79A1E0D9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2F39F43-0B4F-47D0-9F0A-362F88C0F2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44000" cy="792163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</a:rPr>
              <a:t>INSIDE A GSM MOBILE PHONE  /02</a:t>
            </a:r>
          </a:p>
        </p:txBody>
      </p:sp>
      <p:pic>
        <p:nvPicPr>
          <p:cNvPr id="8" name="Picture 5" descr="T200_mobo_back">
            <a:extLst>
              <a:ext uri="{FF2B5EF4-FFF2-40B4-BE49-F238E27FC236}">
                <a16:creationId xmlns:a16="http://schemas.microsoft.com/office/drawing/2014/main" id="{4165C89B-83ED-41C2-9343-BA44FB17ECD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73363" y="795338"/>
            <a:ext cx="4568825" cy="59261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Content Placeholder 8" descr="Inside-the-Mobile">
            <a:extLst>
              <a:ext uri="{FF2B5EF4-FFF2-40B4-BE49-F238E27FC236}">
                <a16:creationId xmlns:a16="http://schemas.microsoft.com/office/drawing/2014/main" id="{865B9358-8561-4D2C-9ABC-5C1F547B74E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73363" y="795338"/>
            <a:ext cx="4313237" cy="59261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F3C4ADFB-32BD-473E-A0B4-AB490678EBD5}"/>
              </a:ext>
            </a:extLst>
          </p:cNvPr>
          <p:cNvGrpSpPr/>
          <p:nvPr/>
        </p:nvGrpSpPr>
        <p:grpSpPr>
          <a:xfrm>
            <a:off x="531356" y="1263134"/>
            <a:ext cx="4398625" cy="764799"/>
            <a:chOff x="531356" y="1263134"/>
            <a:chExt cx="4398625" cy="764799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62D1CF2-BEC3-4233-93F9-81EE436D0B60}"/>
                </a:ext>
              </a:extLst>
            </p:cNvPr>
            <p:cNvSpPr txBox="1"/>
            <p:nvPr/>
          </p:nvSpPr>
          <p:spPr>
            <a:xfrm>
              <a:off x="531356" y="1263134"/>
              <a:ext cx="1082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Speaker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F7ED9A36-74B0-429D-AC05-6E37E9C96BAD}"/>
                </a:ext>
              </a:extLst>
            </p:cNvPr>
            <p:cNvCxnSpPr/>
            <p:nvPr/>
          </p:nvCxnSpPr>
          <p:spPr>
            <a:xfrm>
              <a:off x="1530532" y="1630769"/>
              <a:ext cx="3399449" cy="397164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D56651C-B550-4124-A5E1-75D48005848C}"/>
              </a:ext>
            </a:extLst>
          </p:cNvPr>
          <p:cNvGrpSpPr/>
          <p:nvPr/>
        </p:nvGrpSpPr>
        <p:grpSpPr>
          <a:xfrm>
            <a:off x="480060" y="2284928"/>
            <a:ext cx="3710940" cy="369332"/>
            <a:chOff x="480060" y="2284928"/>
            <a:chExt cx="3710940" cy="36933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380C496-3FEC-4417-9146-42362F26A767}"/>
                </a:ext>
              </a:extLst>
            </p:cNvPr>
            <p:cNvSpPr txBox="1"/>
            <p:nvPr/>
          </p:nvSpPr>
          <p:spPr>
            <a:xfrm>
              <a:off x="480060" y="2284928"/>
              <a:ext cx="1184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SIM Card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36C2D2B-2EC9-44A5-B364-D8243584E820}"/>
                </a:ext>
              </a:extLst>
            </p:cNvPr>
            <p:cNvCxnSpPr>
              <a:stCxn id="14" idx="3"/>
            </p:cNvCxnSpPr>
            <p:nvPr/>
          </p:nvCxnSpPr>
          <p:spPr>
            <a:xfrm>
              <a:off x="1665000" y="2469594"/>
              <a:ext cx="2526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B5DB7F7-5CBB-49EB-8F90-B02C329B3591}"/>
              </a:ext>
            </a:extLst>
          </p:cNvPr>
          <p:cNvGrpSpPr/>
          <p:nvPr/>
        </p:nvGrpSpPr>
        <p:grpSpPr>
          <a:xfrm>
            <a:off x="480060" y="3063843"/>
            <a:ext cx="4091940" cy="898557"/>
            <a:chOff x="480060" y="3063843"/>
            <a:chExt cx="4091940" cy="89855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67C363B-924F-47C5-8E58-5FF78EF8333B}"/>
                </a:ext>
              </a:extLst>
            </p:cNvPr>
            <p:cNvSpPr txBox="1"/>
            <p:nvPr/>
          </p:nvSpPr>
          <p:spPr>
            <a:xfrm>
              <a:off x="480060" y="3063843"/>
              <a:ext cx="19159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Microprocessor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9EDACE7-BBF7-4437-B2DA-3A9136B0CB34}"/>
                </a:ext>
              </a:extLst>
            </p:cNvPr>
            <p:cNvCxnSpPr>
              <a:stCxn id="17" idx="3"/>
            </p:cNvCxnSpPr>
            <p:nvPr/>
          </p:nvCxnSpPr>
          <p:spPr>
            <a:xfrm>
              <a:off x="2395969" y="3248509"/>
              <a:ext cx="2176031" cy="71389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C0494A9-B93E-4573-9E37-17279C040AD8}"/>
              </a:ext>
            </a:extLst>
          </p:cNvPr>
          <p:cNvGrpSpPr/>
          <p:nvPr/>
        </p:nvGrpSpPr>
        <p:grpSpPr>
          <a:xfrm>
            <a:off x="389768" y="6245225"/>
            <a:ext cx="4410832" cy="369332"/>
            <a:chOff x="389768" y="6245225"/>
            <a:chExt cx="4410832" cy="36933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3D6A96B-BD3C-4C22-AC9F-11D58A7C1392}"/>
                </a:ext>
              </a:extLst>
            </p:cNvPr>
            <p:cNvSpPr txBox="1"/>
            <p:nvPr/>
          </p:nvSpPr>
          <p:spPr>
            <a:xfrm>
              <a:off x="389768" y="624522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b="1">
                  <a:solidFill>
                    <a:srgbClr val="FF0000"/>
                  </a:solidFill>
                </a:defRPr>
              </a:lvl1pPr>
            </a:lstStyle>
            <a:p>
              <a:r>
                <a:rPr lang="en-GB" dirty="0"/>
                <a:t>Microphone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898FFEA3-D293-45E6-B3BA-E9CCDD004E3B}"/>
                </a:ext>
              </a:extLst>
            </p:cNvPr>
            <p:cNvCxnSpPr>
              <a:cxnSpLocks/>
              <a:stCxn id="20" idx="3"/>
            </p:cNvCxnSpPr>
            <p:nvPr/>
          </p:nvCxnSpPr>
          <p:spPr>
            <a:xfrm>
              <a:off x="1882484" y="6429891"/>
              <a:ext cx="2918116" cy="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7530052-627F-453C-8813-B45114E6CC9C}"/>
              </a:ext>
            </a:extLst>
          </p:cNvPr>
          <p:cNvGrpSpPr/>
          <p:nvPr/>
        </p:nvGrpSpPr>
        <p:grpSpPr>
          <a:xfrm>
            <a:off x="5645118" y="5416331"/>
            <a:ext cx="2587949" cy="646331"/>
            <a:chOff x="5645118" y="5416331"/>
            <a:chExt cx="2587949" cy="64633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4AA3D74-7F30-46E7-B4C0-163E2886887B}"/>
                </a:ext>
              </a:extLst>
            </p:cNvPr>
            <p:cNvSpPr txBox="1"/>
            <p:nvPr/>
          </p:nvSpPr>
          <p:spPr>
            <a:xfrm>
              <a:off x="6868591" y="5416331"/>
              <a:ext cx="13644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ADC/DAC </a:t>
              </a:r>
            </a:p>
            <a:p>
              <a:r>
                <a:rPr lang="en-GB" b="1" dirty="0">
                  <a:solidFill>
                    <a:srgbClr val="FF0000"/>
                  </a:solidFill>
                </a:rPr>
                <a:t>converters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889CD685-51F2-4695-8247-C3F35E1AD85F}"/>
                </a:ext>
              </a:extLst>
            </p:cNvPr>
            <p:cNvCxnSpPr/>
            <p:nvPr/>
          </p:nvCxnSpPr>
          <p:spPr>
            <a:xfrm flipH="1" flipV="1">
              <a:off x="5645118" y="5466310"/>
              <a:ext cx="1223473" cy="27318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296D02D-0136-46FA-BC4C-C003E2EE6383}"/>
              </a:ext>
            </a:extLst>
          </p:cNvPr>
          <p:cNvGrpSpPr/>
          <p:nvPr/>
        </p:nvGrpSpPr>
        <p:grpSpPr>
          <a:xfrm>
            <a:off x="6248400" y="3962400"/>
            <a:ext cx="2330916" cy="646331"/>
            <a:chOff x="6248400" y="3962400"/>
            <a:chExt cx="2330916" cy="6463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1627838-56FD-4907-B1B9-A5F0A35613D6}"/>
                </a:ext>
              </a:extLst>
            </p:cNvPr>
            <p:cNvSpPr txBox="1"/>
            <p:nvPr/>
          </p:nvSpPr>
          <p:spPr>
            <a:xfrm>
              <a:off x="7086600" y="3962400"/>
              <a:ext cx="14927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LCD Screen</a:t>
              </a:r>
            </a:p>
            <a:p>
              <a:r>
                <a:rPr lang="en-GB" b="1" dirty="0">
                  <a:solidFill>
                    <a:srgbClr val="FF0000"/>
                  </a:solidFill>
                </a:rPr>
                <a:t>Display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78E3FCF-9DD5-4BC9-9229-99F3025D2ED6}"/>
                </a:ext>
              </a:extLst>
            </p:cNvPr>
            <p:cNvCxnSpPr/>
            <p:nvPr/>
          </p:nvCxnSpPr>
          <p:spPr>
            <a:xfrm flipH="1" flipV="1">
              <a:off x="6248400" y="3962400"/>
              <a:ext cx="786427" cy="18466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8D844F8-7A95-4173-B8B5-638A26A82168}"/>
              </a:ext>
            </a:extLst>
          </p:cNvPr>
          <p:cNvGrpSpPr/>
          <p:nvPr/>
        </p:nvGrpSpPr>
        <p:grpSpPr>
          <a:xfrm>
            <a:off x="6247947" y="3112532"/>
            <a:ext cx="1702992" cy="492922"/>
            <a:chOff x="6247947" y="3112532"/>
            <a:chExt cx="1702992" cy="49292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03BEC53-7E7A-4219-8332-970482B07FCB}"/>
                </a:ext>
              </a:extLst>
            </p:cNvPr>
            <p:cNvSpPr txBox="1"/>
            <p:nvPr/>
          </p:nvSpPr>
          <p:spPr>
            <a:xfrm>
              <a:off x="7086600" y="3112532"/>
              <a:ext cx="864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SRAM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57886E34-4338-46C4-A0F6-5931DD3C538D}"/>
                </a:ext>
              </a:extLst>
            </p:cNvPr>
            <p:cNvCxnSpPr>
              <a:stCxn id="29" idx="1"/>
            </p:cNvCxnSpPr>
            <p:nvPr/>
          </p:nvCxnSpPr>
          <p:spPr>
            <a:xfrm flipH="1">
              <a:off x="6247947" y="3297198"/>
              <a:ext cx="838653" cy="30825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BF044C5-7B9D-4FA9-9713-5586485E3A67}"/>
              </a:ext>
            </a:extLst>
          </p:cNvPr>
          <p:cNvGrpSpPr/>
          <p:nvPr/>
        </p:nvGrpSpPr>
        <p:grpSpPr>
          <a:xfrm>
            <a:off x="5731659" y="2048907"/>
            <a:ext cx="2836030" cy="646331"/>
            <a:chOff x="5731659" y="2048907"/>
            <a:chExt cx="2836030" cy="646331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70FBD21-8C7F-4670-9BA9-B290CB936263}"/>
                </a:ext>
              </a:extLst>
            </p:cNvPr>
            <p:cNvSpPr txBox="1"/>
            <p:nvPr/>
          </p:nvSpPr>
          <p:spPr>
            <a:xfrm>
              <a:off x="7241685" y="2048907"/>
              <a:ext cx="13260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b="1">
                  <a:solidFill>
                    <a:srgbClr val="FF0000"/>
                  </a:solidFill>
                </a:defRPr>
              </a:lvl1pPr>
            </a:lstStyle>
            <a:p>
              <a:r>
                <a:rPr lang="en-GB" dirty="0"/>
                <a:t>Dual Band</a:t>
              </a:r>
            </a:p>
            <a:p>
              <a:r>
                <a:rPr lang="en-GB" dirty="0"/>
                <a:t>RF Stage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5262E01D-9756-4E57-9BCB-877D2D1EBBC3}"/>
                </a:ext>
              </a:extLst>
            </p:cNvPr>
            <p:cNvCxnSpPr>
              <a:stCxn id="32" idx="1"/>
            </p:cNvCxnSpPr>
            <p:nvPr/>
          </p:nvCxnSpPr>
          <p:spPr>
            <a:xfrm flipH="1">
              <a:off x="5731659" y="2372073"/>
              <a:ext cx="1510026" cy="4403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B42154E-45CE-4642-BF77-964C9FE2BAC4}"/>
              </a:ext>
            </a:extLst>
          </p:cNvPr>
          <p:cNvGrpSpPr/>
          <p:nvPr/>
        </p:nvGrpSpPr>
        <p:grpSpPr>
          <a:xfrm>
            <a:off x="6287782" y="994065"/>
            <a:ext cx="1962488" cy="369332"/>
            <a:chOff x="6287782" y="994065"/>
            <a:chExt cx="1962488" cy="369332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93C0AFA-C70E-41B3-A3FA-06621B429BAE}"/>
                </a:ext>
              </a:extLst>
            </p:cNvPr>
            <p:cNvSpPr txBox="1"/>
            <p:nvPr/>
          </p:nvSpPr>
          <p:spPr>
            <a:xfrm>
              <a:off x="7142274" y="994065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Antenna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41B3C218-8519-418B-9C06-2E09232088CC}"/>
                </a:ext>
              </a:extLst>
            </p:cNvPr>
            <p:cNvCxnSpPr>
              <a:stCxn id="35" idx="1"/>
            </p:cNvCxnSpPr>
            <p:nvPr/>
          </p:nvCxnSpPr>
          <p:spPr>
            <a:xfrm flipH="1">
              <a:off x="6287782" y="1178731"/>
              <a:ext cx="854492" cy="8440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A8FEA0E-DEE9-421A-BDF6-3360EBEB1B9A}"/>
              </a:ext>
            </a:extLst>
          </p:cNvPr>
          <p:cNvGrpSpPr/>
          <p:nvPr/>
        </p:nvGrpSpPr>
        <p:grpSpPr>
          <a:xfrm>
            <a:off x="583501" y="4259850"/>
            <a:ext cx="3607499" cy="646331"/>
            <a:chOff x="583501" y="4259850"/>
            <a:chExt cx="3607499" cy="646331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6296C2A-5CFE-47B1-B5C1-E30290A342DB}"/>
                </a:ext>
              </a:extLst>
            </p:cNvPr>
            <p:cNvSpPr txBox="1"/>
            <p:nvPr/>
          </p:nvSpPr>
          <p:spPr>
            <a:xfrm>
              <a:off x="583501" y="4259850"/>
              <a:ext cx="124906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Keyboard</a:t>
              </a:r>
            </a:p>
            <a:p>
              <a:endParaRPr lang="en-GB" b="1" dirty="0">
                <a:solidFill>
                  <a:srgbClr val="FF0000"/>
                </a:solidFill>
              </a:endParaRP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D46D9D41-DACF-4581-902C-7DE0101FC9EB}"/>
                </a:ext>
              </a:extLst>
            </p:cNvPr>
            <p:cNvCxnSpPr>
              <a:stCxn id="38" idx="3"/>
            </p:cNvCxnSpPr>
            <p:nvPr/>
          </p:nvCxnSpPr>
          <p:spPr>
            <a:xfrm>
              <a:off x="1832561" y="4583016"/>
              <a:ext cx="2358439" cy="7151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5922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6A983478-A1BA-BEC5-E968-A89B7C2BD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F864C7D-7D20-4922-963D-1BC79A1E0D9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58C89F20-5CE3-1C41-C81D-A8622D07BD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175"/>
            <a:ext cx="9144000" cy="792163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</a:rPr>
              <a:t>INSIDE A GSM MOBILE PHONE  /02</a:t>
            </a:r>
          </a:p>
        </p:txBody>
      </p:sp>
      <p:pic>
        <p:nvPicPr>
          <p:cNvPr id="8" name="Picture 5" descr="T200_mobo_back">
            <a:extLst>
              <a:ext uri="{FF2B5EF4-FFF2-40B4-BE49-F238E27FC236}">
                <a16:creationId xmlns:a16="http://schemas.microsoft.com/office/drawing/2014/main" id="{79E38A47-9D04-DC13-2362-BF9370524987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73363" y="795338"/>
            <a:ext cx="4568825" cy="59261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" name="Content Placeholder 8" descr="Inside-the-Mobile">
            <a:extLst>
              <a:ext uri="{FF2B5EF4-FFF2-40B4-BE49-F238E27FC236}">
                <a16:creationId xmlns:a16="http://schemas.microsoft.com/office/drawing/2014/main" id="{48217EC4-EAE2-B8CA-5A6B-A0E50450B78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73363" y="795338"/>
            <a:ext cx="4313237" cy="59261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8A729516-6CD7-4873-6E75-3D3F1A2D1F00}"/>
              </a:ext>
            </a:extLst>
          </p:cNvPr>
          <p:cNvGrpSpPr/>
          <p:nvPr/>
        </p:nvGrpSpPr>
        <p:grpSpPr>
          <a:xfrm>
            <a:off x="531356" y="1263134"/>
            <a:ext cx="4398625" cy="764799"/>
            <a:chOff x="531356" y="1263134"/>
            <a:chExt cx="4398625" cy="764799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4431F71-8E1E-1DCE-B70A-9BB9BC5E102E}"/>
                </a:ext>
              </a:extLst>
            </p:cNvPr>
            <p:cNvSpPr txBox="1"/>
            <p:nvPr/>
          </p:nvSpPr>
          <p:spPr>
            <a:xfrm>
              <a:off x="531356" y="1263134"/>
              <a:ext cx="10823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Speaker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15E62DA-DD72-3EF0-E40C-A38F878BA1C3}"/>
                </a:ext>
              </a:extLst>
            </p:cNvPr>
            <p:cNvCxnSpPr/>
            <p:nvPr/>
          </p:nvCxnSpPr>
          <p:spPr>
            <a:xfrm>
              <a:off x="1530532" y="1630769"/>
              <a:ext cx="3399449" cy="397164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4121E7C-8573-FEB2-BD41-2020B4A305A1}"/>
              </a:ext>
            </a:extLst>
          </p:cNvPr>
          <p:cNvGrpSpPr/>
          <p:nvPr/>
        </p:nvGrpSpPr>
        <p:grpSpPr>
          <a:xfrm>
            <a:off x="480060" y="2284928"/>
            <a:ext cx="3710940" cy="369332"/>
            <a:chOff x="480060" y="2284928"/>
            <a:chExt cx="3710940" cy="369332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9E8E328C-7FF6-BCA8-A5E0-5E2DC2778C0E}"/>
                </a:ext>
              </a:extLst>
            </p:cNvPr>
            <p:cNvSpPr txBox="1"/>
            <p:nvPr/>
          </p:nvSpPr>
          <p:spPr>
            <a:xfrm>
              <a:off x="480060" y="2284928"/>
              <a:ext cx="1184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SIM Card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BEAEF0E-12E4-4CBD-2A76-5117630FDC7A}"/>
                </a:ext>
              </a:extLst>
            </p:cNvPr>
            <p:cNvCxnSpPr>
              <a:stCxn id="14" idx="3"/>
            </p:cNvCxnSpPr>
            <p:nvPr/>
          </p:nvCxnSpPr>
          <p:spPr>
            <a:xfrm>
              <a:off x="1665000" y="2469594"/>
              <a:ext cx="25260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C8CE4FD-037F-36E5-9B48-C1463493B6AF}"/>
              </a:ext>
            </a:extLst>
          </p:cNvPr>
          <p:cNvGrpSpPr/>
          <p:nvPr/>
        </p:nvGrpSpPr>
        <p:grpSpPr>
          <a:xfrm>
            <a:off x="480060" y="3063843"/>
            <a:ext cx="4091940" cy="898557"/>
            <a:chOff x="480060" y="3063843"/>
            <a:chExt cx="4091940" cy="89855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2CF94CA-FEA6-78FC-29DB-F318498FE0DB}"/>
                </a:ext>
              </a:extLst>
            </p:cNvPr>
            <p:cNvSpPr txBox="1"/>
            <p:nvPr/>
          </p:nvSpPr>
          <p:spPr>
            <a:xfrm>
              <a:off x="480060" y="3063843"/>
              <a:ext cx="19159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Microprocessor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39B855AF-4931-B686-3C7C-A740955E6FBE}"/>
                </a:ext>
              </a:extLst>
            </p:cNvPr>
            <p:cNvCxnSpPr>
              <a:stCxn id="17" idx="3"/>
            </p:cNvCxnSpPr>
            <p:nvPr/>
          </p:nvCxnSpPr>
          <p:spPr>
            <a:xfrm>
              <a:off x="2395969" y="3248509"/>
              <a:ext cx="2176031" cy="71389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4755EA8-4207-341A-C326-D8E3DD4C8482}"/>
              </a:ext>
            </a:extLst>
          </p:cNvPr>
          <p:cNvGrpSpPr/>
          <p:nvPr/>
        </p:nvGrpSpPr>
        <p:grpSpPr>
          <a:xfrm>
            <a:off x="389768" y="6245225"/>
            <a:ext cx="4410832" cy="369332"/>
            <a:chOff x="389768" y="6245225"/>
            <a:chExt cx="4410832" cy="36933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0BFA009-08E1-757B-1F90-4997AA9F9C57}"/>
                </a:ext>
              </a:extLst>
            </p:cNvPr>
            <p:cNvSpPr txBox="1"/>
            <p:nvPr/>
          </p:nvSpPr>
          <p:spPr>
            <a:xfrm>
              <a:off x="389768" y="624522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b="1">
                  <a:solidFill>
                    <a:srgbClr val="FF0000"/>
                  </a:solidFill>
                </a:defRPr>
              </a:lvl1pPr>
            </a:lstStyle>
            <a:p>
              <a:r>
                <a:rPr lang="en-GB" dirty="0"/>
                <a:t>Microphone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5D203EAB-79C6-C37B-171D-55C6DB494E4C}"/>
                </a:ext>
              </a:extLst>
            </p:cNvPr>
            <p:cNvCxnSpPr>
              <a:cxnSpLocks/>
              <a:stCxn id="20" idx="3"/>
            </p:cNvCxnSpPr>
            <p:nvPr/>
          </p:nvCxnSpPr>
          <p:spPr>
            <a:xfrm>
              <a:off x="1882484" y="6429891"/>
              <a:ext cx="2918116" cy="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5E93980-51A7-AF25-8E0C-E4DD584A4E41}"/>
              </a:ext>
            </a:extLst>
          </p:cNvPr>
          <p:cNvGrpSpPr/>
          <p:nvPr/>
        </p:nvGrpSpPr>
        <p:grpSpPr>
          <a:xfrm>
            <a:off x="5645118" y="5416331"/>
            <a:ext cx="2587949" cy="646331"/>
            <a:chOff x="5645118" y="5416331"/>
            <a:chExt cx="2587949" cy="64633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223153B-8C99-6802-70D4-9C24C1EAEBEB}"/>
                </a:ext>
              </a:extLst>
            </p:cNvPr>
            <p:cNvSpPr txBox="1"/>
            <p:nvPr/>
          </p:nvSpPr>
          <p:spPr>
            <a:xfrm>
              <a:off x="6868591" y="5416331"/>
              <a:ext cx="136447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ADC/DAC </a:t>
              </a:r>
            </a:p>
            <a:p>
              <a:r>
                <a:rPr lang="en-GB" b="1" dirty="0">
                  <a:solidFill>
                    <a:srgbClr val="FF0000"/>
                  </a:solidFill>
                </a:rPr>
                <a:t>converters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2CDDE8C6-C5A1-CADC-48C0-9D442A526322}"/>
                </a:ext>
              </a:extLst>
            </p:cNvPr>
            <p:cNvCxnSpPr/>
            <p:nvPr/>
          </p:nvCxnSpPr>
          <p:spPr>
            <a:xfrm flipH="1" flipV="1">
              <a:off x="5645118" y="5466310"/>
              <a:ext cx="1223473" cy="27318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2E09FA4-0073-427A-FFFD-37982421AE9E}"/>
              </a:ext>
            </a:extLst>
          </p:cNvPr>
          <p:cNvGrpSpPr/>
          <p:nvPr/>
        </p:nvGrpSpPr>
        <p:grpSpPr>
          <a:xfrm>
            <a:off x="6248400" y="3962400"/>
            <a:ext cx="2330916" cy="646331"/>
            <a:chOff x="6248400" y="3962400"/>
            <a:chExt cx="2330916" cy="6463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E8D073C-CD01-8233-E7DB-674E15D2B47D}"/>
                </a:ext>
              </a:extLst>
            </p:cNvPr>
            <p:cNvSpPr txBox="1"/>
            <p:nvPr/>
          </p:nvSpPr>
          <p:spPr>
            <a:xfrm>
              <a:off x="7086600" y="3962400"/>
              <a:ext cx="14927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LCD Screen</a:t>
              </a:r>
            </a:p>
            <a:p>
              <a:r>
                <a:rPr lang="en-GB" b="1" dirty="0">
                  <a:solidFill>
                    <a:srgbClr val="FF0000"/>
                  </a:solidFill>
                </a:rPr>
                <a:t>Display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988AA89-155F-CFD5-2C4A-6D1AB2176582}"/>
                </a:ext>
              </a:extLst>
            </p:cNvPr>
            <p:cNvCxnSpPr/>
            <p:nvPr/>
          </p:nvCxnSpPr>
          <p:spPr>
            <a:xfrm flipH="1" flipV="1">
              <a:off x="6248400" y="3962400"/>
              <a:ext cx="786427" cy="18466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EF801F8-B296-56BF-783D-2DB6F35A3178}"/>
              </a:ext>
            </a:extLst>
          </p:cNvPr>
          <p:cNvGrpSpPr/>
          <p:nvPr/>
        </p:nvGrpSpPr>
        <p:grpSpPr>
          <a:xfrm>
            <a:off x="6247947" y="3112532"/>
            <a:ext cx="1702992" cy="492922"/>
            <a:chOff x="6247947" y="3112532"/>
            <a:chExt cx="1702992" cy="49292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F12A731-249C-F411-11D1-81E8705AF1AB}"/>
                </a:ext>
              </a:extLst>
            </p:cNvPr>
            <p:cNvSpPr txBox="1"/>
            <p:nvPr/>
          </p:nvSpPr>
          <p:spPr>
            <a:xfrm>
              <a:off x="7086600" y="3112532"/>
              <a:ext cx="864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SRAM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E54B612C-C9FF-C623-1A09-EDF0CD41C994}"/>
                </a:ext>
              </a:extLst>
            </p:cNvPr>
            <p:cNvCxnSpPr>
              <a:stCxn id="29" idx="1"/>
            </p:cNvCxnSpPr>
            <p:nvPr/>
          </p:nvCxnSpPr>
          <p:spPr>
            <a:xfrm flipH="1">
              <a:off x="6247947" y="3297198"/>
              <a:ext cx="838653" cy="30825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32D3C43-E41B-0664-AD03-C491078100FE}"/>
              </a:ext>
            </a:extLst>
          </p:cNvPr>
          <p:cNvGrpSpPr/>
          <p:nvPr/>
        </p:nvGrpSpPr>
        <p:grpSpPr>
          <a:xfrm>
            <a:off x="5731659" y="2048907"/>
            <a:ext cx="2836030" cy="646331"/>
            <a:chOff x="5731659" y="2048907"/>
            <a:chExt cx="2836030" cy="646331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442D1DF-219E-3080-1376-F06C023AA92E}"/>
                </a:ext>
              </a:extLst>
            </p:cNvPr>
            <p:cNvSpPr txBox="1"/>
            <p:nvPr/>
          </p:nvSpPr>
          <p:spPr>
            <a:xfrm>
              <a:off x="7241685" y="2048907"/>
              <a:ext cx="132600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b="1">
                  <a:solidFill>
                    <a:srgbClr val="FF0000"/>
                  </a:solidFill>
                </a:defRPr>
              </a:lvl1pPr>
            </a:lstStyle>
            <a:p>
              <a:r>
                <a:rPr lang="en-GB" dirty="0"/>
                <a:t>Dual Band</a:t>
              </a:r>
            </a:p>
            <a:p>
              <a:r>
                <a:rPr lang="en-GB" dirty="0"/>
                <a:t>RF Stage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103C24EA-1BB3-DF92-040A-78BC7CEF46EF}"/>
                </a:ext>
              </a:extLst>
            </p:cNvPr>
            <p:cNvCxnSpPr>
              <a:stCxn id="32" idx="1"/>
            </p:cNvCxnSpPr>
            <p:nvPr/>
          </p:nvCxnSpPr>
          <p:spPr>
            <a:xfrm flipH="1">
              <a:off x="5731659" y="2372073"/>
              <a:ext cx="1510026" cy="4403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4E883E1-8A31-9FF4-340C-CE7E5F8857A6}"/>
              </a:ext>
            </a:extLst>
          </p:cNvPr>
          <p:cNvGrpSpPr/>
          <p:nvPr/>
        </p:nvGrpSpPr>
        <p:grpSpPr>
          <a:xfrm>
            <a:off x="6287782" y="994065"/>
            <a:ext cx="1962488" cy="369332"/>
            <a:chOff x="6287782" y="994065"/>
            <a:chExt cx="1962488" cy="369332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F0D28EA-71E0-D049-5F03-847F1F052C24}"/>
                </a:ext>
              </a:extLst>
            </p:cNvPr>
            <p:cNvSpPr txBox="1"/>
            <p:nvPr/>
          </p:nvSpPr>
          <p:spPr>
            <a:xfrm>
              <a:off x="7142274" y="994065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Antenna</a:t>
              </a: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A9D76A25-CF95-6B55-10F1-3DF20DE7FCAE}"/>
                </a:ext>
              </a:extLst>
            </p:cNvPr>
            <p:cNvCxnSpPr>
              <a:stCxn id="35" idx="1"/>
            </p:cNvCxnSpPr>
            <p:nvPr/>
          </p:nvCxnSpPr>
          <p:spPr>
            <a:xfrm flipH="1">
              <a:off x="6287782" y="1178731"/>
              <a:ext cx="854492" cy="8440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BC6BFB5-7FE3-94CA-CF68-0FB806F6C795}"/>
              </a:ext>
            </a:extLst>
          </p:cNvPr>
          <p:cNvGrpSpPr/>
          <p:nvPr/>
        </p:nvGrpSpPr>
        <p:grpSpPr>
          <a:xfrm>
            <a:off x="583501" y="4259850"/>
            <a:ext cx="3607499" cy="646331"/>
            <a:chOff x="583501" y="4259850"/>
            <a:chExt cx="3607499" cy="646331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F94034B1-D461-6E15-7993-1175AD17F8ED}"/>
                </a:ext>
              </a:extLst>
            </p:cNvPr>
            <p:cNvSpPr txBox="1"/>
            <p:nvPr/>
          </p:nvSpPr>
          <p:spPr>
            <a:xfrm>
              <a:off x="583501" y="4259850"/>
              <a:ext cx="124906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1" dirty="0">
                  <a:solidFill>
                    <a:srgbClr val="FF0000"/>
                  </a:solidFill>
                </a:rPr>
                <a:t>Keyboard</a:t>
              </a:r>
            </a:p>
            <a:p>
              <a:endParaRPr lang="en-GB" b="1" dirty="0">
                <a:solidFill>
                  <a:srgbClr val="FF0000"/>
                </a:solidFill>
              </a:endParaRP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83C39C6B-5FEB-3D37-BEBD-87FD6767DA36}"/>
                </a:ext>
              </a:extLst>
            </p:cNvPr>
            <p:cNvCxnSpPr>
              <a:stCxn id="38" idx="3"/>
            </p:cNvCxnSpPr>
            <p:nvPr/>
          </p:nvCxnSpPr>
          <p:spPr>
            <a:xfrm>
              <a:off x="1832561" y="4583016"/>
              <a:ext cx="2358439" cy="7151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3145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6">
            <a:extLst>
              <a:ext uri="{FF2B5EF4-FFF2-40B4-BE49-F238E27FC236}">
                <a16:creationId xmlns:a16="http://schemas.microsoft.com/office/drawing/2014/main" id="{91BFBF3A-FD66-4036-B98B-452B25234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99F0111-B565-4EFB-8EA9-FAE090A5F34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6A8458E-0A74-4EC3-A2FD-DF51E0AA00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096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800" b="1" dirty="0">
                <a:solidFill>
                  <a:schemeClr val="tx1"/>
                </a:solidFill>
              </a:rPr>
              <a:t>SIMPLE LOCAL BATTERY SYSTEM – THE ORIGINAL TELEPHONE SYSTEM</a:t>
            </a: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F1668860-4ADD-405F-8237-A9D255F6BF5D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524000"/>
            <a:ext cx="7467600" cy="1828800"/>
          </a:xfrm>
          <a:noFill/>
        </p:spPr>
      </p:pic>
      <p:pic>
        <p:nvPicPr>
          <p:cNvPr id="4101" name="Picture 9">
            <a:extLst>
              <a:ext uri="{FF2B5EF4-FFF2-40B4-BE49-F238E27FC236}">
                <a16:creationId xmlns:a16="http://schemas.microsoft.com/office/drawing/2014/main" id="{B7A27F3F-9C8F-4921-80EC-37297C6DBCE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3200400"/>
            <a:ext cx="4016375" cy="3398838"/>
          </a:xfrm>
          <a:noFill/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415311DD-F5BC-CECB-7E2F-3FB9B1BB4E64}"/>
              </a:ext>
            </a:extLst>
          </p:cNvPr>
          <p:cNvGrpSpPr/>
          <p:nvPr/>
        </p:nvGrpSpPr>
        <p:grpSpPr>
          <a:xfrm>
            <a:off x="24539" y="879551"/>
            <a:ext cx="1390124" cy="1168602"/>
            <a:chOff x="24539" y="879551"/>
            <a:chExt cx="1390124" cy="1168602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0D88C6D-27BE-F5D3-4160-719ACFAE1499}"/>
                </a:ext>
              </a:extLst>
            </p:cNvPr>
            <p:cNvSpPr txBox="1"/>
            <p:nvPr/>
          </p:nvSpPr>
          <p:spPr>
            <a:xfrm>
              <a:off x="24539" y="879551"/>
              <a:ext cx="13901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Microphone</a:t>
              </a: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37F9309E-CD36-6EEF-EDCA-93DD9D95D2DD}"/>
                </a:ext>
              </a:extLst>
            </p:cNvPr>
            <p:cNvCxnSpPr>
              <a:stCxn id="2" idx="2"/>
            </p:cNvCxnSpPr>
            <p:nvPr/>
          </p:nvCxnSpPr>
          <p:spPr>
            <a:xfrm>
              <a:off x="719601" y="1248883"/>
              <a:ext cx="347199" cy="79927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311787B-1D5C-27DE-A9FB-51F41C4B001C}"/>
              </a:ext>
            </a:extLst>
          </p:cNvPr>
          <p:cNvGrpSpPr/>
          <p:nvPr/>
        </p:nvGrpSpPr>
        <p:grpSpPr>
          <a:xfrm>
            <a:off x="2436463" y="879551"/>
            <a:ext cx="1390124" cy="1863649"/>
            <a:chOff x="2436463" y="879551"/>
            <a:chExt cx="1390124" cy="186364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9A85DDE-A103-D6AB-AAF2-DEC454DEF2DE}"/>
                </a:ext>
              </a:extLst>
            </p:cNvPr>
            <p:cNvSpPr txBox="1"/>
            <p:nvPr/>
          </p:nvSpPr>
          <p:spPr>
            <a:xfrm>
              <a:off x="2436463" y="879551"/>
              <a:ext cx="13901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</a:rPr>
                <a:t>Earphone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2D5118E-9949-6E8F-F2D8-78ED144FB88E}"/>
                </a:ext>
              </a:extLst>
            </p:cNvPr>
            <p:cNvCxnSpPr>
              <a:stCxn id="5" idx="2"/>
            </p:cNvCxnSpPr>
            <p:nvPr/>
          </p:nvCxnSpPr>
          <p:spPr>
            <a:xfrm flipH="1">
              <a:off x="2743200" y="1248883"/>
              <a:ext cx="388325" cy="149431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4011D3D-F232-48DF-ABB5-8F0965E679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3200" b="1" dirty="0">
                <a:solidFill>
                  <a:schemeClr val="tx1"/>
                </a:solidFill>
              </a:rPr>
              <a:t>ELEMENTS OF A LOCAL BATTERY SYSTEM</a:t>
            </a:r>
          </a:p>
        </p:txBody>
      </p:sp>
      <p:sp>
        <p:nvSpPr>
          <p:cNvPr id="5123" name="Slide Number Placeholder 4">
            <a:extLst>
              <a:ext uri="{FF2B5EF4-FFF2-40B4-BE49-F238E27FC236}">
                <a16:creationId xmlns:a16="http://schemas.microsoft.com/office/drawing/2014/main" id="{D1D341AD-E00F-48F7-85F6-5C32F2FA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B25A529-CBEF-40D7-ABA7-F597F13F44F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pic>
        <p:nvPicPr>
          <p:cNvPr id="5124" name="Picture 4" descr="http://www.britishtelephones.com/atm/pictures/t3903.jpg">
            <a:extLst>
              <a:ext uri="{FF2B5EF4-FFF2-40B4-BE49-F238E27FC236}">
                <a16:creationId xmlns:a16="http://schemas.microsoft.com/office/drawing/2014/main" id="{179F6DF4-DB7A-4467-8392-7F7931DFD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954213"/>
            <a:ext cx="2320925" cy="234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eft-Right Arrow 6">
            <a:extLst>
              <a:ext uri="{FF2B5EF4-FFF2-40B4-BE49-F238E27FC236}">
                <a16:creationId xmlns:a16="http://schemas.microsoft.com/office/drawing/2014/main" id="{0ED5BACA-38D4-46A4-89D4-78199CA95EC2}"/>
              </a:ext>
            </a:extLst>
          </p:cNvPr>
          <p:cNvSpPr/>
          <p:nvPr/>
        </p:nvSpPr>
        <p:spPr>
          <a:xfrm>
            <a:off x="2038350" y="3771900"/>
            <a:ext cx="2974975" cy="27781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26" name="TextBox 9">
            <a:extLst>
              <a:ext uri="{FF2B5EF4-FFF2-40B4-BE49-F238E27FC236}">
                <a16:creationId xmlns:a16="http://schemas.microsoft.com/office/drawing/2014/main" id="{5419FE23-DB36-450F-A30B-016A9AD37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171950"/>
            <a:ext cx="2325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Pair of Copper Wires</a:t>
            </a:r>
          </a:p>
        </p:txBody>
      </p:sp>
      <p:sp>
        <p:nvSpPr>
          <p:cNvPr id="5127" name="TextBox 10">
            <a:extLst>
              <a:ext uri="{FF2B5EF4-FFF2-40B4-BE49-F238E27FC236}">
                <a16:creationId xmlns:a16="http://schemas.microsoft.com/office/drawing/2014/main" id="{742296D4-C1F6-4550-8289-76C6085B2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4419600"/>
            <a:ext cx="244157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 b="1" u="sng"/>
              <a:t>Contents: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/>
              <a:t>1, Ear Piece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/>
              <a:t>2. Mouth Piece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/>
              <a:t>3. Ringer/Bell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1800"/>
              <a:t>4. Magneto Generator</a:t>
            </a:r>
          </a:p>
        </p:txBody>
      </p:sp>
      <p:pic>
        <p:nvPicPr>
          <p:cNvPr id="5128" name="Picture 14" descr="http://www.johnhearfield.com/Telephone/Swbd_333_sm.gif">
            <a:extLst>
              <a:ext uri="{FF2B5EF4-FFF2-40B4-BE49-F238E27FC236}">
                <a16:creationId xmlns:a16="http://schemas.microsoft.com/office/drawing/2014/main" id="{BA547F3A-1BB2-4F80-B053-4318A5994E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013" y="2786063"/>
            <a:ext cx="320992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10" descr="http://aimblog.uoregon.edu/files/2013/10/shutterstock_92434231-2j4azz2.jpg">
            <a:extLst>
              <a:ext uri="{FF2B5EF4-FFF2-40B4-BE49-F238E27FC236}">
                <a16:creationId xmlns:a16="http://schemas.microsoft.com/office/drawing/2014/main" id="{6E45CEFE-4680-4846-8728-4C8A2A0BA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325" y="2667000"/>
            <a:ext cx="3978275" cy="338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A8BEDCC3-E98F-432D-BF6C-F36CD087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0CAA55-450B-4A60-9C06-2FEE55199B0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4BDF1B9-A932-4786-8F62-DE7F87DF7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1750"/>
            <a:ext cx="9144000" cy="9144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BASIC SWITCHING NETWORK</a:t>
            </a:r>
          </a:p>
        </p:txBody>
      </p:sp>
      <p:grpSp>
        <p:nvGrpSpPr>
          <p:cNvPr id="6148" name="Group 13">
            <a:extLst>
              <a:ext uri="{FF2B5EF4-FFF2-40B4-BE49-F238E27FC236}">
                <a16:creationId xmlns:a16="http://schemas.microsoft.com/office/drawing/2014/main" id="{68BF1C01-4BB6-42BB-9229-361B2A3E8CB3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752600"/>
            <a:ext cx="6572250" cy="1143000"/>
            <a:chOff x="624" y="1104"/>
            <a:chExt cx="4140" cy="720"/>
          </a:xfrm>
        </p:grpSpPr>
        <p:sp>
          <p:nvSpPr>
            <p:cNvPr id="6159" name="Rectangle 5">
              <a:extLst>
                <a:ext uri="{FF2B5EF4-FFF2-40B4-BE49-F238E27FC236}">
                  <a16:creationId xmlns:a16="http://schemas.microsoft.com/office/drawing/2014/main" id="{F6AA0EB1-B3CB-48B0-95B4-F1E6276D2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104"/>
              <a:ext cx="1296" cy="72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6160" name="Text Box 4">
              <a:extLst>
                <a:ext uri="{FF2B5EF4-FFF2-40B4-BE49-F238E27FC236}">
                  <a16:creationId xmlns:a16="http://schemas.microsoft.com/office/drawing/2014/main" id="{A3A90BAA-9AC2-4E92-B588-07668C3311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271"/>
              <a:ext cx="9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SWITCHING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NETWORK</a:t>
              </a:r>
            </a:p>
          </p:txBody>
        </p:sp>
        <p:sp>
          <p:nvSpPr>
            <p:cNvPr id="6161" name="Line 6">
              <a:extLst>
                <a:ext uri="{FF2B5EF4-FFF2-40B4-BE49-F238E27FC236}">
                  <a16:creationId xmlns:a16="http://schemas.microsoft.com/office/drawing/2014/main" id="{96286E22-4218-4765-B618-49A2ED63AD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20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2" name="Line 7">
              <a:extLst>
                <a:ext uri="{FF2B5EF4-FFF2-40B4-BE49-F238E27FC236}">
                  <a16:creationId xmlns:a16="http://schemas.microsoft.com/office/drawing/2014/main" id="{35FA5AC4-88E5-4B4A-97E1-56414A5AA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168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3" name="Line 8">
              <a:extLst>
                <a:ext uri="{FF2B5EF4-FFF2-40B4-BE49-F238E27FC236}">
                  <a16:creationId xmlns:a16="http://schemas.microsoft.com/office/drawing/2014/main" id="{4B8171C7-E0C4-4CAE-A06C-350D369085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124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4" name="Line 9">
              <a:extLst>
                <a:ext uri="{FF2B5EF4-FFF2-40B4-BE49-F238E27FC236}">
                  <a16:creationId xmlns:a16="http://schemas.microsoft.com/office/drawing/2014/main" id="{64B27AF4-1AD9-49E0-A483-0773803CEE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172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65" name="Text Box 10">
              <a:extLst>
                <a:ext uri="{FF2B5EF4-FFF2-40B4-BE49-F238E27FC236}">
                  <a16:creationId xmlns:a16="http://schemas.microsoft.com/office/drawing/2014/main" id="{C9935F16-0E95-4D08-B839-A5230CEF3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296"/>
              <a:ext cx="6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N Inlets</a:t>
              </a:r>
            </a:p>
          </p:txBody>
        </p:sp>
        <p:sp>
          <p:nvSpPr>
            <p:cNvPr id="6166" name="Text Box 11">
              <a:extLst>
                <a:ext uri="{FF2B5EF4-FFF2-40B4-BE49-F238E27FC236}">
                  <a16:creationId xmlns:a16="http://schemas.microsoft.com/office/drawing/2014/main" id="{266B8513-9036-4338-B61E-A6C40AC8F6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392"/>
              <a:ext cx="7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 Outputs</a:t>
              </a:r>
            </a:p>
          </p:txBody>
        </p:sp>
      </p:grpSp>
      <p:sp>
        <p:nvSpPr>
          <p:cNvPr id="6149" name="Text Box 14">
            <a:extLst>
              <a:ext uri="{FF2B5EF4-FFF2-40B4-BE49-F238E27FC236}">
                <a16:creationId xmlns:a16="http://schemas.microsoft.com/office/drawing/2014/main" id="{21C3F5C8-4AED-4FC0-922C-2E0DF1F3A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0525" y="3236913"/>
            <a:ext cx="284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M=N : Symmetric Network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9EEA6DA-6653-E5B6-ECD6-3FA0FA420087}"/>
              </a:ext>
            </a:extLst>
          </p:cNvPr>
          <p:cNvGrpSpPr/>
          <p:nvPr/>
        </p:nvGrpSpPr>
        <p:grpSpPr>
          <a:xfrm>
            <a:off x="381000" y="4114800"/>
            <a:ext cx="7512050" cy="2514600"/>
            <a:chOff x="381000" y="4114800"/>
            <a:chExt cx="7512050" cy="2514600"/>
          </a:xfrm>
        </p:grpSpPr>
        <p:sp>
          <p:nvSpPr>
            <p:cNvPr id="6150" name="Rectangle 15">
              <a:extLst>
                <a:ext uri="{FF2B5EF4-FFF2-40B4-BE49-F238E27FC236}">
                  <a16:creationId xmlns:a16="http://schemas.microsoft.com/office/drawing/2014/main" id="{5749DB92-D053-4B1C-9A40-33E586879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0" y="4114800"/>
              <a:ext cx="2438400" cy="2514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SWITCHING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NETWORK</a:t>
              </a:r>
            </a:p>
          </p:txBody>
        </p:sp>
        <p:sp>
          <p:nvSpPr>
            <p:cNvPr id="6151" name="Line 17">
              <a:extLst>
                <a:ext uri="{FF2B5EF4-FFF2-40B4-BE49-F238E27FC236}">
                  <a16:creationId xmlns:a16="http://schemas.microsoft.com/office/drawing/2014/main" id="{FCD93A0F-221E-4B42-81E6-9CF2A7710B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2600" y="45720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52" name="Line 18">
              <a:extLst>
                <a:ext uri="{FF2B5EF4-FFF2-40B4-BE49-F238E27FC236}">
                  <a16:creationId xmlns:a16="http://schemas.microsoft.com/office/drawing/2014/main" id="{D5AD6C0E-D5B7-45C1-9F32-B61623DE41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0200" y="4572000"/>
              <a:ext cx="1219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53" name="Text Box 19">
              <a:extLst>
                <a:ext uri="{FF2B5EF4-FFF2-40B4-BE49-F238E27FC236}">
                  <a16:creationId xmlns:a16="http://schemas.microsoft.com/office/drawing/2014/main" id="{B9FBBD9E-1827-48A7-8E32-0EFA26E4F5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4114800"/>
              <a:ext cx="11112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Incoming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Trunks</a:t>
              </a:r>
            </a:p>
          </p:txBody>
        </p:sp>
        <p:sp>
          <p:nvSpPr>
            <p:cNvPr id="6154" name="Text Box 20">
              <a:extLst>
                <a:ext uri="{FF2B5EF4-FFF2-40B4-BE49-F238E27FC236}">
                  <a16:creationId xmlns:a16="http://schemas.microsoft.com/office/drawing/2014/main" id="{6ED545FE-1AD1-4A3E-8D50-FE9F012ED3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81800" y="4191000"/>
              <a:ext cx="11112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Outgoing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Trunks</a:t>
              </a:r>
            </a:p>
          </p:txBody>
        </p:sp>
        <p:sp>
          <p:nvSpPr>
            <p:cNvPr id="6155" name="Line 21">
              <a:extLst>
                <a:ext uri="{FF2B5EF4-FFF2-40B4-BE49-F238E27FC236}">
                  <a16:creationId xmlns:a16="http://schemas.microsoft.com/office/drawing/2014/main" id="{9173D8D0-B3C8-415C-97DB-8FAF9F245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2600" y="60960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56" name="Text Box 22">
              <a:extLst>
                <a:ext uri="{FF2B5EF4-FFF2-40B4-BE49-F238E27FC236}">
                  <a16:creationId xmlns:a16="http://schemas.microsoft.com/office/drawing/2014/main" id="{0F551F07-EDD4-4876-BC13-D4E4AD9CAB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5562600"/>
              <a:ext cx="1276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Subscriber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Inputs</a:t>
              </a:r>
            </a:p>
          </p:txBody>
        </p:sp>
        <p:sp>
          <p:nvSpPr>
            <p:cNvPr id="6157" name="Text Box 23">
              <a:extLst>
                <a:ext uri="{FF2B5EF4-FFF2-40B4-BE49-F238E27FC236}">
                  <a16:creationId xmlns:a16="http://schemas.microsoft.com/office/drawing/2014/main" id="{2A24EF48-877A-42D4-8F60-5CD56BC1B3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67400" y="5486400"/>
              <a:ext cx="1276350" cy="641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Subscriber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Outputs</a:t>
              </a:r>
            </a:p>
          </p:txBody>
        </p:sp>
        <p:sp>
          <p:nvSpPr>
            <p:cNvPr id="6158" name="Line 24">
              <a:extLst>
                <a:ext uri="{FF2B5EF4-FFF2-40B4-BE49-F238E27FC236}">
                  <a16:creationId xmlns:a16="http://schemas.microsoft.com/office/drawing/2014/main" id="{23256679-8727-4C08-8CFB-9CD6902DF8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0200" y="60960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D3F4016-2D7E-45CF-9FEB-7C2504CAE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763"/>
            <a:ext cx="9144000" cy="979487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3200" b="1">
                <a:solidFill>
                  <a:schemeClr val="tx1"/>
                </a:solidFill>
              </a:rPr>
              <a:t>CENTRAL BATTERY SYSTEMS</a:t>
            </a:r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390981DB-BCE4-40A1-976B-60CA83BBF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F35D79-E278-48ED-91C5-8E40BFF6747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pic>
        <p:nvPicPr>
          <p:cNvPr id="7172" name="Picture 2" descr="https://encrypted-tbn2.gstatic.com/images?q=tbn:ANd9GcRaLT8CeCNPCJ5JjErkesyWTgbuvm_8bN7pF2_ffZRhLQ2o21xL">
            <a:extLst>
              <a:ext uri="{FF2B5EF4-FFF2-40B4-BE49-F238E27FC236}">
                <a16:creationId xmlns:a16="http://schemas.microsoft.com/office/drawing/2014/main" id="{0E453D74-53CE-4CA6-A838-9EBC5A009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725" y="1147763"/>
            <a:ext cx="2409825" cy="180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4" descr="https://encrypted-tbn1.gstatic.com/images?q=tbn:ANd9GcRCllYpa0M-ka414B6VI6oTwxuoe2ryuLeriZZCTWUzC8T15QU0rw">
            <a:extLst>
              <a:ext uri="{FF2B5EF4-FFF2-40B4-BE49-F238E27FC236}">
                <a16:creationId xmlns:a16="http://schemas.microsoft.com/office/drawing/2014/main" id="{DF76CB39-BFE3-498B-8C39-BCA5A61DC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5425" y="3462338"/>
            <a:ext cx="3286125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10" descr="http://www.claritymind.com/wp-content/uploads/2012/05/old-telephone-cobalt-blue.jpg">
            <a:extLst>
              <a:ext uri="{FF2B5EF4-FFF2-40B4-BE49-F238E27FC236}">
                <a16:creationId xmlns:a16="http://schemas.microsoft.com/office/drawing/2014/main" id="{2D045E19-2F80-4057-88D9-2EAFB4898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4735513"/>
            <a:ext cx="1158875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eft-Right Arrow 6">
            <a:extLst>
              <a:ext uri="{FF2B5EF4-FFF2-40B4-BE49-F238E27FC236}">
                <a16:creationId xmlns:a16="http://schemas.microsoft.com/office/drawing/2014/main" id="{9ACBAFD5-A43A-4078-B58D-4BF85E386A60}"/>
              </a:ext>
            </a:extLst>
          </p:cNvPr>
          <p:cNvSpPr/>
          <p:nvPr/>
        </p:nvSpPr>
        <p:spPr>
          <a:xfrm>
            <a:off x="1524000" y="5257800"/>
            <a:ext cx="3781425" cy="152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Down Arrow 7">
            <a:extLst>
              <a:ext uri="{FF2B5EF4-FFF2-40B4-BE49-F238E27FC236}">
                <a16:creationId xmlns:a16="http://schemas.microsoft.com/office/drawing/2014/main" id="{2B4852E0-4852-4622-B8E7-4F82E6FF9B4D}"/>
              </a:ext>
            </a:extLst>
          </p:cNvPr>
          <p:cNvSpPr/>
          <p:nvPr/>
        </p:nvSpPr>
        <p:spPr>
          <a:xfrm>
            <a:off x="6586538" y="3027363"/>
            <a:ext cx="152400" cy="400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AD1C66-A04D-4ECD-AFD2-5D2576DF3245}"/>
              </a:ext>
            </a:extLst>
          </p:cNvPr>
          <p:cNvSpPr txBox="1"/>
          <p:nvPr/>
        </p:nvSpPr>
        <p:spPr>
          <a:xfrm>
            <a:off x="3962400" y="1524000"/>
            <a:ext cx="1909763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b="1" u="sng" dirty="0">
                <a:solidFill>
                  <a:srgbClr val="FF0000"/>
                </a:solidFill>
              </a:rPr>
              <a:t>Power Room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FF0000"/>
                </a:solidFill>
              </a:rPr>
              <a:t>Rectifiers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FF0000"/>
                </a:solidFill>
              </a:rPr>
              <a:t>Generator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FF0000"/>
                </a:solidFill>
              </a:rPr>
              <a:t>Battery Banks</a:t>
            </a:r>
          </a:p>
        </p:txBody>
      </p:sp>
      <p:sp>
        <p:nvSpPr>
          <p:cNvPr id="7178" name="TextBox 9">
            <a:extLst>
              <a:ext uri="{FF2B5EF4-FFF2-40B4-BE49-F238E27FC236}">
                <a16:creationId xmlns:a16="http://schemas.microsoft.com/office/drawing/2014/main" id="{3E5CEAC3-757D-4D7B-AFC7-833DCC615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3043238"/>
            <a:ext cx="1928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Copper Bus-bars</a:t>
            </a:r>
          </a:p>
        </p:txBody>
      </p:sp>
      <p:sp>
        <p:nvSpPr>
          <p:cNvPr id="7179" name="TextBox 13">
            <a:extLst>
              <a:ext uri="{FF2B5EF4-FFF2-40B4-BE49-F238E27FC236}">
                <a16:creationId xmlns:a16="http://schemas.microsoft.com/office/drawing/2014/main" id="{B3D6D466-E892-48AC-A67D-B1B83AC52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5410200"/>
            <a:ext cx="2327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Pair of Copper Wires</a:t>
            </a:r>
          </a:p>
        </p:txBody>
      </p:sp>
      <p:sp>
        <p:nvSpPr>
          <p:cNvPr id="7180" name="TextBox 10">
            <a:extLst>
              <a:ext uri="{FF2B5EF4-FFF2-40B4-BE49-F238E27FC236}">
                <a16:creationId xmlns:a16="http://schemas.microsoft.com/office/drawing/2014/main" id="{FE42354C-F381-4816-B18B-B7A930D6F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943600"/>
            <a:ext cx="1706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Dial Telephone</a:t>
            </a:r>
          </a:p>
        </p:txBody>
      </p:sp>
      <p:sp>
        <p:nvSpPr>
          <p:cNvPr id="7181" name="TextBox 11">
            <a:extLst>
              <a:ext uri="{FF2B5EF4-FFF2-40B4-BE49-F238E27FC236}">
                <a16:creationId xmlns:a16="http://schemas.microsoft.com/office/drawing/2014/main" id="{8673F82F-832C-45E6-A629-24F21C888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5425" y="6113463"/>
            <a:ext cx="301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Telephone Exchange Room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B75B130-89B6-4270-647E-8AD53ADFBA65}"/>
                  </a:ext>
                </a:extLst>
              </p:cNvPr>
              <p:cNvSpPr txBox="1"/>
              <p:nvPr/>
            </p:nvSpPr>
            <p:spPr>
              <a:xfrm>
                <a:off x="2882023" y="4898800"/>
                <a:ext cx="1216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≤</m:t>
                    </m:r>
                  </m:oMath>
                </a14:m>
                <a:r>
                  <a:rPr lang="en-US" dirty="0"/>
                  <a:t>4 kms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EB75B130-89B6-4270-647E-8AD53ADFBA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2023" y="4898800"/>
                <a:ext cx="1216936" cy="369332"/>
              </a:xfrm>
              <a:prstGeom prst="rect">
                <a:avLst/>
              </a:prstGeom>
              <a:blipFill>
                <a:blip r:embed="rId5"/>
                <a:stretch>
                  <a:fillRect t="-10000" r="-452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E4087B6F-E3D4-41D9-95DB-DAFFE3BFC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71F1E9-842B-474A-90B3-1FDF6AF5342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E9DD7AD-8337-4A30-BBB4-80B827D4FC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763"/>
            <a:ext cx="9144000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PULSE DAILING</a:t>
            </a:r>
          </a:p>
        </p:txBody>
      </p:sp>
      <p:grpSp>
        <p:nvGrpSpPr>
          <p:cNvPr id="8196" name="Group 16">
            <a:extLst>
              <a:ext uri="{FF2B5EF4-FFF2-40B4-BE49-F238E27FC236}">
                <a16:creationId xmlns:a16="http://schemas.microsoft.com/office/drawing/2014/main" id="{A974ADA3-3BDD-4497-9AF2-638DD8F5F328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1981200"/>
            <a:ext cx="1066800" cy="609600"/>
            <a:chOff x="672" y="1104"/>
            <a:chExt cx="672" cy="384"/>
          </a:xfrm>
        </p:grpSpPr>
        <p:sp>
          <p:nvSpPr>
            <p:cNvPr id="8251" name="Line 6">
              <a:extLst>
                <a:ext uri="{FF2B5EF4-FFF2-40B4-BE49-F238E27FC236}">
                  <a16:creationId xmlns:a16="http://schemas.microsoft.com/office/drawing/2014/main" id="{DE1BBB20-A6E7-470E-9999-DA5D76EBED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52" name="Line 8">
              <a:extLst>
                <a:ext uri="{FF2B5EF4-FFF2-40B4-BE49-F238E27FC236}">
                  <a16:creationId xmlns:a16="http://schemas.microsoft.com/office/drawing/2014/main" id="{239074C6-DF3D-41F5-9C8D-BFD3AF00E7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53" name="Line 9">
              <a:extLst>
                <a:ext uri="{FF2B5EF4-FFF2-40B4-BE49-F238E27FC236}">
                  <a16:creationId xmlns:a16="http://schemas.microsoft.com/office/drawing/2014/main" id="{BE0CF1F4-BFB0-4209-8F1B-BE1DB4E544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54" name="Line 15">
              <a:extLst>
                <a:ext uri="{FF2B5EF4-FFF2-40B4-BE49-F238E27FC236}">
                  <a16:creationId xmlns:a16="http://schemas.microsoft.com/office/drawing/2014/main" id="{5F558114-8340-4557-AC2F-CA5D027515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197" name="Group 17">
            <a:extLst>
              <a:ext uri="{FF2B5EF4-FFF2-40B4-BE49-F238E27FC236}">
                <a16:creationId xmlns:a16="http://schemas.microsoft.com/office/drawing/2014/main" id="{9CFDFE1A-A7A7-479C-94D6-EBEBB27192B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1981200"/>
            <a:ext cx="1066800" cy="609600"/>
            <a:chOff x="672" y="1104"/>
            <a:chExt cx="672" cy="384"/>
          </a:xfrm>
        </p:grpSpPr>
        <p:sp>
          <p:nvSpPr>
            <p:cNvPr id="8247" name="Line 18">
              <a:extLst>
                <a:ext uri="{FF2B5EF4-FFF2-40B4-BE49-F238E27FC236}">
                  <a16:creationId xmlns:a16="http://schemas.microsoft.com/office/drawing/2014/main" id="{9414A82F-7FF4-4C02-A4B0-252F9EFD27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8" name="Line 19">
              <a:extLst>
                <a:ext uri="{FF2B5EF4-FFF2-40B4-BE49-F238E27FC236}">
                  <a16:creationId xmlns:a16="http://schemas.microsoft.com/office/drawing/2014/main" id="{57F1FF51-FEAA-44B1-8766-0B76B3F642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9" name="Line 20">
              <a:extLst>
                <a:ext uri="{FF2B5EF4-FFF2-40B4-BE49-F238E27FC236}">
                  <a16:creationId xmlns:a16="http://schemas.microsoft.com/office/drawing/2014/main" id="{EB771457-CED5-4122-BF63-AD210E7901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50" name="Line 21">
              <a:extLst>
                <a:ext uri="{FF2B5EF4-FFF2-40B4-BE49-F238E27FC236}">
                  <a16:creationId xmlns:a16="http://schemas.microsoft.com/office/drawing/2014/main" id="{4B6177AF-9999-44E9-930F-8592E43FD4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198" name="Group 22">
            <a:extLst>
              <a:ext uri="{FF2B5EF4-FFF2-40B4-BE49-F238E27FC236}">
                <a16:creationId xmlns:a16="http://schemas.microsoft.com/office/drawing/2014/main" id="{60CE41AE-B318-4721-8ED0-678D40ACE839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1981200"/>
            <a:ext cx="1066800" cy="609600"/>
            <a:chOff x="672" y="1104"/>
            <a:chExt cx="672" cy="384"/>
          </a:xfrm>
        </p:grpSpPr>
        <p:sp>
          <p:nvSpPr>
            <p:cNvPr id="8243" name="Line 23">
              <a:extLst>
                <a:ext uri="{FF2B5EF4-FFF2-40B4-BE49-F238E27FC236}">
                  <a16:creationId xmlns:a16="http://schemas.microsoft.com/office/drawing/2014/main" id="{96144386-0909-4356-AE6B-FCC9CD8B6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4" name="Line 24">
              <a:extLst>
                <a:ext uri="{FF2B5EF4-FFF2-40B4-BE49-F238E27FC236}">
                  <a16:creationId xmlns:a16="http://schemas.microsoft.com/office/drawing/2014/main" id="{968B2948-70A9-43F2-832A-EA22674C0C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5" name="Line 25">
              <a:extLst>
                <a:ext uri="{FF2B5EF4-FFF2-40B4-BE49-F238E27FC236}">
                  <a16:creationId xmlns:a16="http://schemas.microsoft.com/office/drawing/2014/main" id="{2C427929-58D2-42A8-879D-FFDD65A69F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6" name="Line 26">
              <a:extLst>
                <a:ext uri="{FF2B5EF4-FFF2-40B4-BE49-F238E27FC236}">
                  <a16:creationId xmlns:a16="http://schemas.microsoft.com/office/drawing/2014/main" id="{1C32B517-C2C2-436E-A1F4-4F18B6F44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199" name="Group 27">
            <a:extLst>
              <a:ext uri="{FF2B5EF4-FFF2-40B4-BE49-F238E27FC236}">
                <a16:creationId xmlns:a16="http://schemas.microsoft.com/office/drawing/2014/main" id="{4BBE08B9-2036-47EB-8EFB-B3DACDC3A104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981200"/>
            <a:ext cx="1066800" cy="609600"/>
            <a:chOff x="672" y="1104"/>
            <a:chExt cx="672" cy="384"/>
          </a:xfrm>
        </p:grpSpPr>
        <p:sp>
          <p:nvSpPr>
            <p:cNvPr id="8239" name="Line 28">
              <a:extLst>
                <a:ext uri="{FF2B5EF4-FFF2-40B4-BE49-F238E27FC236}">
                  <a16:creationId xmlns:a16="http://schemas.microsoft.com/office/drawing/2014/main" id="{FB792F0D-6418-47E0-8AD6-A98A8B2AE4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0" name="Line 29">
              <a:extLst>
                <a:ext uri="{FF2B5EF4-FFF2-40B4-BE49-F238E27FC236}">
                  <a16:creationId xmlns:a16="http://schemas.microsoft.com/office/drawing/2014/main" id="{75E0F887-7F14-4AFB-A107-CC0A371F8B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1" name="Line 30">
              <a:extLst>
                <a:ext uri="{FF2B5EF4-FFF2-40B4-BE49-F238E27FC236}">
                  <a16:creationId xmlns:a16="http://schemas.microsoft.com/office/drawing/2014/main" id="{3E779876-BEE5-4982-984C-A15D499E7C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42" name="Line 31">
              <a:extLst>
                <a:ext uri="{FF2B5EF4-FFF2-40B4-BE49-F238E27FC236}">
                  <a16:creationId xmlns:a16="http://schemas.microsoft.com/office/drawing/2014/main" id="{D4C3DAF7-F0B1-4F19-8DFE-7F64FCBC0A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00" name="Line 47">
            <a:extLst>
              <a:ext uri="{FF2B5EF4-FFF2-40B4-BE49-F238E27FC236}">
                <a16:creationId xmlns:a16="http://schemas.microsoft.com/office/drawing/2014/main" id="{1CEB3EC0-FC4D-4A95-B7E3-3242A0FDEB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2590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1" name="Text Box 48">
            <a:extLst>
              <a:ext uri="{FF2B5EF4-FFF2-40B4-BE49-F238E27FC236}">
                <a16:creationId xmlns:a16="http://schemas.microsoft.com/office/drawing/2014/main" id="{8138EA4A-140D-4F2B-A7F9-8D0B1C959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0574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4</a:t>
            </a:r>
          </a:p>
        </p:txBody>
      </p:sp>
      <p:grpSp>
        <p:nvGrpSpPr>
          <p:cNvPr id="8202" name="Group 49">
            <a:extLst>
              <a:ext uri="{FF2B5EF4-FFF2-40B4-BE49-F238E27FC236}">
                <a16:creationId xmlns:a16="http://schemas.microsoft.com/office/drawing/2014/main" id="{426A9F6D-37F9-47A1-A0F3-FA8630843283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3124200"/>
            <a:ext cx="1066800" cy="609600"/>
            <a:chOff x="672" y="1104"/>
            <a:chExt cx="672" cy="384"/>
          </a:xfrm>
        </p:grpSpPr>
        <p:sp>
          <p:nvSpPr>
            <p:cNvPr id="8235" name="Line 50">
              <a:extLst>
                <a:ext uri="{FF2B5EF4-FFF2-40B4-BE49-F238E27FC236}">
                  <a16:creationId xmlns:a16="http://schemas.microsoft.com/office/drawing/2014/main" id="{0F9F4EC9-B781-4EEC-89CD-5C4ACC9F54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6" name="Line 51">
              <a:extLst>
                <a:ext uri="{FF2B5EF4-FFF2-40B4-BE49-F238E27FC236}">
                  <a16:creationId xmlns:a16="http://schemas.microsoft.com/office/drawing/2014/main" id="{A54ECAA7-B092-4BE4-A157-E4CD2BA6B7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7" name="Line 52">
              <a:extLst>
                <a:ext uri="{FF2B5EF4-FFF2-40B4-BE49-F238E27FC236}">
                  <a16:creationId xmlns:a16="http://schemas.microsoft.com/office/drawing/2014/main" id="{834A8E2B-97CF-4F96-88D8-F25F6705DC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8" name="Line 53">
              <a:extLst>
                <a:ext uri="{FF2B5EF4-FFF2-40B4-BE49-F238E27FC236}">
                  <a16:creationId xmlns:a16="http://schemas.microsoft.com/office/drawing/2014/main" id="{E45E102E-0795-491A-8615-7DB69740D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203" name="Group 54">
            <a:extLst>
              <a:ext uri="{FF2B5EF4-FFF2-40B4-BE49-F238E27FC236}">
                <a16:creationId xmlns:a16="http://schemas.microsoft.com/office/drawing/2014/main" id="{E93707EB-13EF-40EE-B927-E0BC4BAC8FFF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3124200"/>
            <a:ext cx="1066800" cy="609600"/>
            <a:chOff x="672" y="1104"/>
            <a:chExt cx="672" cy="384"/>
          </a:xfrm>
        </p:grpSpPr>
        <p:sp>
          <p:nvSpPr>
            <p:cNvPr id="8231" name="Line 55">
              <a:extLst>
                <a:ext uri="{FF2B5EF4-FFF2-40B4-BE49-F238E27FC236}">
                  <a16:creationId xmlns:a16="http://schemas.microsoft.com/office/drawing/2014/main" id="{3371B05B-A512-4F7B-9011-6A927C2B4E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2" name="Line 56">
              <a:extLst>
                <a:ext uri="{FF2B5EF4-FFF2-40B4-BE49-F238E27FC236}">
                  <a16:creationId xmlns:a16="http://schemas.microsoft.com/office/drawing/2014/main" id="{BE80A19A-5A61-4524-B68D-5582604BF8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3" name="Line 57">
              <a:extLst>
                <a:ext uri="{FF2B5EF4-FFF2-40B4-BE49-F238E27FC236}">
                  <a16:creationId xmlns:a16="http://schemas.microsoft.com/office/drawing/2014/main" id="{825F2016-A1B2-4867-958F-985A16615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4" name="Line 58">
              <a:extLst>
                <a:ext uri="{FF2B5EF4-FFF2-40B4-BE49-F238E27FC236}">
                  <a16:creationId xmlns:a16="http://schemas.microsoft.com/office/drawing/2014/main" id="{11D9659E-3FA4-4FA9-A46E-6F40462CB5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204" name="Group 59">
            <a:extLst>
              <a:ext uri="{FF2B5EF4-FFF2-40B4-BE49-F238E27FC236}">
                <a16:creationId xmlns:a16="http://schemas.microsoft.com/office/drawing/2014/main" id="{56021FE3-FF04-4EB1-8B7F-F5018B485575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3124200"/>
            <a:ext cx="1066800" cy="609600"/>
            <a:chOff x="672" y="1104"/>
            <a:chExt cx="672" cy="384"/>
          </a:xfrm>
        </p:grpSpPr>
        <p:sp>
          <p:nvSpPr>
            <p:cNvPr id="8227" name="Line 60">
              <a:extLst>
                <a:ext uri="{FF2B5EF4-FFF2-40B4-BE49-F238E27FC236}">
                  <a16:creationId xmlns:a16="http://schemas.microsoft.com/office/drawing/2014/main" id="{87EA0A1D-636C-4AD6-A8A1-FB89BD1C9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8" name="Line 61">
              <a:extLst>
                <a:ext uri="{FF2B5EF4-FFF2-40B4-BE49-F238E27FC236}">
                  <a16:creationId xmlns:a16="http://schemas.microsoft.com/office/drawing/2014/main" id="{970CDC33-87BD-4A46-B44F-517F0EC86C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9" name="Line 62">
              <a:extLst>
                <a:ext uri="{FF2B5EF4-FFF2-40B4-BE49-F238E27FC236}">
                  <a16:creationId xmlns:a16="http://schemas.microsoft.com/office/drawing/2014/main" id="{A761C435-9D94-4A58-874F-8DF9386574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30" name="Line 63">
              <a:extLst>
                <a:ext uri="{FF2B5EF4-FFF2-40B4-BE49-F238E27FC236}">
                  <a16:creationId xmlns:a16="http://schemas.microsoft.com/office/drawing/2014/main" id="{CD7AD38E-1434-4260-8D64-9A0E4D6FA1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05" name="Line 84">
            <a:extLst>
              <a:ext uri="{FF2B5EF4-FFF2-40B4-BE49-F238E27FC236}">
                <a16:creationId xmlns:a16="http://schemas.microsoft.com/office/drawing/2014/main" id="{DF3E5482-9F87-447F-B38F-3A55C90CFF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3733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6" name="Text Box 85">
            <a:extLst>
              <a:ext uri="{FF2B5EF4-FFF2-40B4-BE49-F238E27FC236}">
                <a16:creationId xmlns:a16="http://schemas.microsoft.com/office/drawing/2014/main" id="{7146ABDA-058B-4592-A3F2-C8C533361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1242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3</a:t>
            </a:r>
          </a:p>
        </p:txBody>
      </p:sp>
      <p:grpSp>
        <p:nvGrpSpPr>
          <p:cNvPr id="8207" name="Group 86">
            <a:extLst>
              <a:ext uri="{FF2B5EF4-FFF2-40B4-BE49-F238E27FC236}">
                <a16:creationId xmlns:a16="http://schemas.microsoft.com/office/drawing/2014/main" id="{DB1B4384-AD2B-4FE6-BEC8-36B4682D21CE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4267200"/>
            <a:ext cx="1066800" cy="609600"/>
            <a:chOff x="672" y="1104"/>
            <a:chExt cx="672" cy="384"/>
          </a:xfrm>
        </p:grpSpPr>
        <p:sp>
          <p:nvSpPr>
            <p:cNvPr id="8223" name="Line 87">
              <a:extLst>
                <a:ext uri="{FF2B5EF4-FFF2-40B4-BE49-F238E27FC236}">
                  <a16:creationId xmlns:a16="http://schemas.microsoft.com/office/drawing/2014/main" id="{397ECF7A-C798-4FB8-8714-C0A4BB711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4" name="Line 88">
              <a:extLst>
                <a:ext uri="{FF2B5EF4-FFF2-40B4-BE49-F238E27FC236}">
                  <a16:creationId xmlns:a16="http://schemas.microsoft.com/office/drawing/2014/main" id="{8F65C1AF-16D0-445C-A92A-93179EA21D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5" name="Line 89">
              <a:extLst>
                <a:ext uri="{FF2B5EF4-FFF2-40B4-BE49-F238E27FC236}">
                  <a16:creationId xmlns:a16="http://schemas.microsoft.com/office/drawing/2014/main" id="{43714E1C-546F-4399-B6D6-A5B0518BC9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6" name="Line 90">
              <a:extLst>
                <a:ext uri="{FF2B5EF4-FFF2-40B4-BE49-F238E27FC236}">
                  <a16:creationId xmlns:a16="http://schemas.microsoft.com/office/drawing/2014/main" id="{A4D57CDF-CAAC-4B97-A5DA-19431BC74F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208" name="Group 91">
            <a:extLst>
              <a:ext uri="{FF2B5EF4-FFF2-40B4-BE49-F238E27FC236}">
                <a16:creationId xmlns:a16="http://schemas.microsoft.com/office/drawing/2014/main" id="{473D4B29-7C26-4AD3-A271-C11012C07660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4267200"/>
            <a:ext cx="1066800" cy="609600"/>
            <a:chOff x="672" y="1104"/>
            <a:chExt cx="672" cy="384"/>
          </a:xfrm>
        </p:grpSpPr>
        <p:sp>
          <p:nvSpPr>
            <p:cNvPr id="8219" name="Line 92">
              <a:extLst>
                <a:ext uri="{FF2B5EF4-FFF2-40B4-BE49-F238E27FC236}">
                  <a16:creationId xmlns:a16="http://schemas.microsoft.com/office/drawing/2014/main" id="{C73CC36C-D57A-4DD7-8047-0AD0B9FDDA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0" name="Line 93">
              <a:extLst>
                <a:ext uri="{FF2B5EF4-FFF2-40B4-BE49-F238E27FC236}">
                  <a16:creationId xmlns:a16="http://schemas.microsoft.com/office/drawing/2014/main" id="{8F7AA9A9-D8E3-4A4F-99C2-0AD303780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1" name="Line 94">
              <a:extLst>
                <a:ext uri="{FF2B5EF4-FFF2-40B4-BE49-F238E27FC236}">
                  <a16:creationId xmlns:a16="http://schemas.microsoft.com/office/drawing/2014/main" id="{EE63247B-011A-4470-8B7A-8C9949D563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22" name="Line 95">
              <a:extLst>
                <a:ext uri="{FF2B5EF4-FFF2-40B4-BE49-F238E27FC236}">
                  <a16:creationId xmlns:a16="http://schemas.microsoft.com/office/drawing/2014/main" id="{F0731698-9619-4C41-BB1A-26932B4C7B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09" name="Line 121">
            <a:extLst>
              <a:ext uri="{FF2B5EF4-FFF2-40B4-BE49-F238E27FC236}">
                <a16:creationId xmlns:a16="http://schemas.microsoft.com/office/drawing/2014/main" id="{460D3A2D-0CED-4CF5-8262-1CBE7FF34C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4876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0" name="Text Box 122">
            <a:extLst>
              <a:ext uri="{FF2B5EF4-FFF2-40B4-BE49-F238E27FC236}">
                <a16:creationId xmlns:a16="http://schemas.microsoft.com/office/drawing/2014/main" id="{0B4C82E8-469F-44C6-A66B-CE9BB5D5F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2672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2</a:t>
            </a:r>
          </a:p>
        </p:txBody>
      </p:sp>
      <p:grpSp>
        <p:nvGrpSpPr>
          <p:cNvPr id="8211" name="Group 123">
            <a:extLst>
              <a:ext uri="{FF2B5EF4-FFF2-40B4-BE49-F238E27FC236}">
                <a16:creationId xmlns:a16="http://schemas.microsoft.com/office/drawing/2014/main" id="{910FCE96-AA32-45B7-98E5-E9A0032889FB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5410200"/>
            <a:ext cx="1066800" cy="609600"/>
            <a:chOff x="672" y="1104"/>
            <a:chExt cx="672" cy="384"/>
          </a:xfrm>
        </p:grpSpPr>
        <p:sp>
          <p:nvSpPr>
            <p:cNvPr id="8215" name="Line 124">
              <a:extLst>
                <a:ext uri="{FF2B5EF4-FFF2-40B4-BE49-F238E27FC236}">
                  <a16:creationId xmlns:a16="http://schemas.microsoft.com/office/drawing/2014/main" id="{D14B6F56-E990-4E14-9573-324538F892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6" name="Line 125">
              <a:extLst>
                <a:ext uri="{FF2B5EF4-FFF2-40B4-BE49-F238E27FC236}">
                  <a16:creationId xmlns:a16="http://schemas.microsoft.com/office/drawing/2014/main" id="{76800713-711C-44F9-B6FD-29004E6969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4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7" name="Line 126">
              <a:extLst>
                <a:ext uri="{FF2B5EF4-FFF2-40B4-BE49-F238E27FC236}">
                  <a16:creationId xmlns:a16="http://schemas.microsoft.com/office/drawing/2014/main" id="{891F784B-C22D-4ADB-83C4-7D33AC30A8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110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218" name="Line 127">
              <a:extLst>
                <a:ext uri="{FF2B5EF4-FFF2-40B4-BE49-F238E27FC236}">
                  <a16:creationId xmlns:a16="http://schemas.microsoft.com/office/drawing/2014/main" id="{434DC02E-4063-4C4E-9FE1-7ED8D8034A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11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12" name="Line 158">
            <a:extLst>
              <a:ext uri="{FF2B5EF4-FFF2-40B4-BE49-F238E27FC236}">
                <a16:creationId xmlns:a16="http://schemas.microsoft.com/office/drawing/2014/main" id="{5AE95016-1B53-491E-8869-1974660AAF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" y="6019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3" name="Text Box 159">
            <a:extLst>
              <a:ext uri="{FF2B5EF4-FFF2-40B4-BE49-F238E27FC236}">
                <a16:creationId xmlns:a16="http://schemas.microsoft.com/office/drawing/2014/main" id="{6FE0E229-EEB9-4796-B9C4-4611C9578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48640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1</a:t>
            </a:r>
          </a:p>
        </p:txBody>
      </p:sp>
      <p:pic>
        <p:nvPicPr>
          <p:cNvPr id="8214" name="Picture 161" descr="BT776_Compact_Jubilee_Telephone_Dial">
            <a:extLst>
              <a:ext uri="{FF2B5EF4-FFF2-40B4-BE49-F238E27FC236}">
                <a16:creationId xmlns:a16="http://schemas.microsoft.com/office/drawing/2014/main" id="{E3CF208A-B997-477C-9561-490F852A580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2743200"/>
            <a:ext cx="3792538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FBC666F8-C0DA-4C3F-9E26-EA2D3FDE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F0DE6B-F566-4FB7-B275-4AEB9C2C284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B9D14EA-DE2D-49F9-BFE2-AC8B05F46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9050" y="0"/>
            <a:ext cx="9163050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PULSE TONE TELEPHONE  CIRCUIT</a:t>
            </a:r>
          </a:p>
        </p:txBody>
      </p:sp>
      <p:pic>
        <p:nvPicPr>
          <p:cNvPr id="9220" name="Picture 5" descr="telephone type 330 circuit diagram">
            <a:extLst>
              <a:ext uri="{FF2B5EF4-FFF2-40B4-BE49-F238E27FC236}">
                <a16:creationId xmlns:a16="http://schemas.microsoft.com/office/drawing/2014/main" id="{500714D8-EDEB-49B7-BC35-1CEBCBD307A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1447800"/>
            <a:ext cx="7620000" cy="5162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CE92C8E5-4983-4361-83CF-959E9B98B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2F486F-4AB5-4F69-9E10-1D783BE5F83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3BFAE953-7BB2-40FA-A89C-E6E124CDA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-16042"/>
            <a:ext cx="9144000" cy="11430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rgbClr val="FFFF00"/>
            </a:solidFill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3200" b="1">
                <a:solidFill>
                  <a:schemeClr val="tx1"/>
                </a:solidFill>
              </a:rPr>
              <a:t>RINGER</a:t>
            </a:r>
          </a:p>
        </p:txBody>
      </p:sp>
      <p:pic>
        <p:nvPicPr>
          <p:cNvPr id="10244" name="Picture 8" descr="telephone type 330 bell circuit">
            <a:extLst>
              <a:ext uri="{FF2B5EF4-FFF2-40B4-BE49-F238E27FC236}">
                <a16:creationId xmlns:a16="http://schemas.microsoft.com/office/drawing/2014/main" id="{9F60345A-51BB-417B-8594-42ABB66E0D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2600"/>
            <a:ext cx="2438400" cy="3810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5" name="Text Box 10">
            <a:extLst>
              <a:ext uri="{FF2B5EF4-FFF2-40B4-BE49-F238E27FC236}">
                <a16:creationId xmlns:a16="http://schemas.microsoft.com/office/drawing/2014/main" id="{111FD0F5-E9BB-47AF-B1D3-3F13E4EBB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828800"/>
            <a:ext cx="4953000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Tx/>
              <a:buAutoNum type="arabicPeriod"/>
            </a:pPr>
            <a:r>
              <a:rPr lang="en-US" altLang="en-US" sz="2800"/>
              <a:t>When the telephone is on-hook the hook-switch contacts are open, and only the bell is connected across the line. </a:t>
            </a: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r>
              <a:rPr lang="en-US" altLang="en-US" sz="2800"/>
              <a:t>The 2μF capacitor blocks dc</a:t>
            </a:r>
          </a:p>
          <a:p>
            <a:pPr eaLnBrk="1" hangingPunct="1">
              <a:buClr>
                <a:srgbClr val="FF0000"/>
              </a:buClr>
              <a:buFontTx/>
              <a:buAutoNum type="arabicPeriod"/>
            </a:pPr>
            <a:r>
              <a:rPr lang="en-US" altLang="en-US" sz="2800"/>
              <a:t> Exchange sends 75v (rms) at 17 Hz to the line to ring the bell.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3410</TotalTime>
  <Words>792</Words>
  <Application>Microsoft Office PowerPoint</Application>
  <PresentationFormat>On-screen Show (4:3)</PresentationFormat>
  <Paragraphs>194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Cambria Math</vt:lpstr>
      <vt:lpstr>Default Design</vt:lpstr>
      <vt:lpstr>INTRODUCTION TO TELEPHONY</vt:lpstr>
      <vt:lpstr>WHAT IS TELEPHONY?</vt:lpstr>
      <vt:lpstr>SIMPLE LOCAL BATTERY SYSTEM – THE ORIGINAL TELEPHONE SYSTEM</vt:lpstr>
      <vt:lpstr>ELEMENTS OF A LOCAL BATTERY SYSTEM</vt:lpstr>
      <vt:lpstr>BASIC SWITCHING NETWORK</vt:lpstr>
      <vt:lpstr>CENTRAL BATTERY SYSTEMS</vt:lpstr>
      <vt:lpstr>PULSE DAILING</vt:lpstr>
      <vt:lpstr>PULSE TONE TELEPHONE  CIRCUIT</vt:lpstr>
      <vt:lpstr>RINGER</vt:lpstr>
      <vt:lpstr>DIALING</vt:lpstr>
      <vt:lpstr>PULSE TIMING DIAGRAM</vt:lpstr>
      <vt:lpstr>HOLDING CIRCUIT</vt:lpstr>
      <vt:lpstr>THE SPEECH CIRCUIT</vt:lpstr>
      <vt:lpstr>DIAL/TOUCH-TONE PHONE</vt:lpstr>
      <vt:lpstr>TOUCH TONE  TELEPHONE</vt:lpstr>
      <vt:lpstr>ADVANTAGES OF TOUCH-TONE</vt:lpstr>
      <vt:lpstr>TOUCH-TONE DIAL TELEPHONE</vt:lpstr>
      <vt:lpstr>GSM NETWORK ARCHITECTURE</vt:lpstr>
      <vt:lpstr>MOBILE STATION/PHONE</vt:lpstr>
      <vt:lpstr>INSIDE A GSM  MOBILE PHONE  /01</vt:lpstr>
      <vt:lpstr>INSIDE A GSM MOBILE PHONE  /02</vt:lpstr>
      <vt:lpstr>INSIDE A GSM MOBILE PHONE  /02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TELEPHONY</dc:title>
  <dc:creator>James</dc:creator>
  <cp:lastModifiedBy>James Kulubi</cp:lastModifiedBy>
  <cp:revision>66</cp:revision>
  <dcterms:created xsi:type="dcterms:W3CDTF">2013-04-02T10:56:39Z</dcterms:created>
  <dcterms:modified xsi:type="dcterms:W3CDTF">2025-06-25T14:07:43Z</dcterms:modified>
</cp:coreProperties>
</file>